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18"/>
  </p:notesMasterIdLst>
  <p:handoutMasterIdLst>
    <p:handoutMasterId r:id="rId19"/>
  </p:handoutMasterIdLst>
  <p:sldIdLst>
    <p:sldId id="278" r:id="rId3"/>
    <p:sldId id="279" r:id="rId4"/>
    <p:sldId id="280" r:id="rId5"/>
    <p:sldId id="281" r:id="rId6"/>
    <p:sldId id="282" r:id="rId7"/>
    <p:sldId id="286" r:id="rId8"/>
    <p:sldId id="287" r:id="rId9"/>
    <p:sldId id="293" r:id="rId10"/>
    <p:sldId id="296" r:id="rId11"/>
    <p:sldId id="289" r:id="rId12"/>
    <p:sldId id="295" r:id="rId13"/>
    <p:sldId id="290" r:id="rId14"/>
    <p:sldId id="283" r:id="rId15"/>
    <p:sldId id="284" r:id="rId16"/>
    <p:sldId id="297" r:id="rId17"/>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6672" userDrawn="1">
          <p15:clr>
            <a:srgbClr val="A4A3A4"/>
          </p15:clr>
        </p15:guide>
        <p15:guide id="4" orient="horz" pos="168" userDrawn="1">
          <p15:clr>
            <a:srgbClr val="A4A3A4"/>
          </p15:clr>
        </p15:guide>
        <p15:guide id="5" pos="70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9933"/>
    <a:srgbClr val="CC990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8" autoAdjust="0"/>
    <p:restoredTop sz="26997" autoAdjust="0"/>
  </p:normalViewPr>
  <p:slideViewPr>
    <p:cSldViewPr snapToGrid="0">
      <p:cViewPr varScale="1">
        <p:scale>
          <a:sx n="26" d="100"/>
          <a:sy n="26" d="100"/>
        </p:scale>
        <p:origin x="2412" y="20"/>
      </p:cViewPr>
      <p:guideLst>
        <p:guide orient="horz" pos="2160"/>
        <p:guide pos="3840"/>
        <p:guide pos="6672"/>
        <p:guide orient="horz" pos="168"/>
        <p:guide pos="7056"/>
      </p:guideLst>
    </p:cSldViewPr>
  </p:slideViewPr>
  <p:notesTextViewPr>
    <p:cViewPr>
      <p:scale>
        <a:sx n="3" d="2"/>
        <a:sy n="3" d="2"/>
      </p:scale>
      <p:origin x="0" y="0"/>
    </p:cViewPr>
  </p:notesTextViewPr>
  <p:notesViewPr>
    <p:cSldViewPr snapToGrid="0" showGuides="1">
      <p:cViewPr varScale="1">
        <p:scale>
          <a:sx n="76" d="100"/>
          <a:sy n="76" d="100"/>
        </p:scale>
        <p:origin x="168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777607" y="1"/>
            <a:ext cx="2889938" cy="498056"/>
          </a:xfrm>
          <a:prstGeom prst="rect">
            <a:avLst/>
          </a:prstGeom>
        </p:spPr>
        <p:txBody>
          <a:bodyPr vert="horz" lIns="91440" tIns="45720" rIns="91440" bIns="45720" rtlCol="0"/>
          <a:lstStyle>
            <a:lvl1pPr algn="r">
              <a:defRPr sz="1200"/>
            </a:lvl1pPr>
          </a:lstStyle>
          <a:p>
            <a:fld id="{85B84C55-34AB-4F04-8C6E-103378987567}" type="datetimeFigureOut">
              <a:rPr lang="en-US" smtClean="0"/>
              <a:t>3/8/2016</a:t>
            </a:fld>
            <a:endParaRPr lang="en-US" dirty="0"/>
          </a:p>
        </p:txBody>
      </p:sp>
      <p:sp>
        <p:nvSpPr>
          <p:cNvPr id="4" name="Footer Placeholder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EE082C9A-B1C0-4AB3-B851-094A8352B5DB}" type="slidenum">
              <a:rPr lang="en-US" smtClean="0"/>
              <a:t>‹#›</a:t>
            </a:fld>
            <a:endParaRPr lang="en-US" dirty="0"/>
          </a:p>
        </p:txBody>
      </p:sp>
    </p:spTree>
    <p:extLst>
      <p:ext uri="{BB962C8B-B14F-4D97-AF65-F5344CB8AC3E}">
        <p14:creationId xmlns:p14="http://schemas.microsoft.com/office/powerpoint/2010/main" val="2364160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777607" y="1"/>
            <a:ext cx="2889938" cy="498056"/>
          </a:xfrm>
          <a:prstGeom prst="rect">
            <a:avLst/>
          </a:prstGeom>
        </p:spPr>
        <p:txBody>
          <a:bodyPr vert="horz" lIns="91440" tIns="45720" rIns="91440" bIns="45720" rtlCol="0"/>
          <a:lstStyle>
            <a:lvl1pPr algn="r">
              <a:defRPr sz="1200"/>
            </a:lvl1pPr>
          </a:lstStyle>
          <a:p>
            <a:fld id="{86832DD9-7C6A-4C91-8CF1-0788B8213502}" type="datetimeFigureOut">
              <a:rPr lang="en-US" smtClean="0"/>
              <a:t>3/8/2016</a:t>
            </a:fld>
            <a:endParaRPr lang="en-US" dirty="0"/>
          </a:p>
        </p:txBody>
      </p:sp>
      <p:sp>
        <p:nvSpPr>
          <p:cNvPr id="4" name="Slide Image Placeholder 3"/>
          <p:cNvSpPr>
            <a:spLocks noGrp="1" noRot="1" noChangeAspect="1"/>
          </p:cNvSpPr>
          <p:nvPr>
            <p:ph type="sldImg" idx="2"/>
          </p:nvPr>
        </p:nvSpPr>
        <p:spPr>
          <a:xfrm>
            <a:off x="357188" y="1239838"/>
            <a:ext cx="5954712" cy="335121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66909" y="4777194"/>
            <a:ext cx="5335270" cy="390861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EEA033CE-42BD-48B0-899B-D9D2A3E08DBF}" type="slidenum">
              <a:rPr lang="en-US" smtClean="0"/>
              <a:t>‹#›</a:t>
            </a:fld>
            <a:endParaRPr lang="en-US" dirty="0"/>
          </a:p>
        </p:txBody>
      </p:sp>
    </p:spTree>
    <p:extLst>
      <p:ext uri="{BB962C8B-B14F-4D97-AF65-F5344CB8AC3E}">
        <p14:creationId xmlns:p14="http://schemas.microsoft.com/office/powerpoint/2010/main" val="628559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Hi All, My name is Shane Baldacchino and tonight</a:t>
            </a:r>
            <a:r>
              <a:rPr lang="en-AU" baseline="0" dirty="0" smtClean="0"/>
              <a:t> I want to talk to you about Automation and Scale on Azure using ARM templates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at any time tonight you have questions feel free to jump in</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033CE-42BD-48B0-899B-D9D2A3E08DB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3409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Switch to VS </a:t>
            </a:r>
            <a:br>
              <a:rPr lang="en-US" dirty="0" smtClean="0"/>
            </a:br>
            <a:r>
              <a:rPr lang="en-US" dirty="0" smtClean="0"/>
              <a:t/>
            </a:r>
            <a:br>
              <a:rPr lang="en-US" dirty="0" smtClean="0"/>
            </a:br>
            <a:r>
              <a:rPr lang="en-US" dirty="0" smtClean="0"/>
              <a:t>Deployment</a:t>
            </a:r>
            <a:r>
              <a:rPr lang="en-US" baseline="0" dirty="0" smtClean="0"/>
              <a:t> of ARM templates can be performed via the command line or via the Azure portal.  I am not going to worry about the GUI tonight and will give you a run down on how you deploy via Azure </a:t>
            </a:r>
            <a:r>
              <a:rPr lang="en-US" baseline="0" dirty="0" err="1" smtClean="0"/>
              <a:t>Powershell</a:t>
            </a:r>
            <a:r>
              <a:rPr lang="en-US" baseline="0" dirty="0" smtClean="0"/>
              <a:t> and Azure  Cross Platform CLI</a:t>
            </a:r>
          </a:p>
          <a:p>
            <a:endParaRPr lang="en-US" baseline="0" dirty="0" smtClean="0"/>
          </a:p>
          <a:p>
            <a:r>
              <a:rPr lang="en-US" baseline="0" dirty="0" smtClean="0"/>
              <a:t>Installation of Azure </a:t>
            </a:r>
            <a:r>
              <a:rPr lang="en-US" baseline="0" dirty="0" err="1" smtClean="0"/>
              <a:t>Powershell</a:t>
            </a:r>
            <a:r>
              <a:rPr lang="en-US" baseline="0" dirty="0" smtClean="0"/>
              <a:t> is pretty simple and I have put a link at the end of this deck on how to install the Azure RM module. If you have had Azure </a:t>
            </a:r>
            <a:r>
              <a:rPr lang="en-US" baseline="0" dirty="0" err="1" smtClean="0"/>
              <a:t>Powershell</a:t>
            </a:r>
            <a:r>
              <a:rPr lang="en-US" baseline="0" dirty="0" smtClean="0"/>
              <a:t> installed in the past you need to be on Version 1 or greater to leverage ARM</a:t>
            </a:r>
            <a:br>
              <a:rPr lang="en-US" baseline="0" dirty="0" smtClean="0"/>
            </a:br>
            <a:endParaRPr lang="en-US" baseline="0" dirty="0" smtClean="0"/>
          </a:p>
          <a:p>
            <a:r>
              <a:rPr lang="en-US" baseline="0" dirty="0" smtClean="0"/>
              <a:t>The documentation is outdated on the </a:t>
            </a:r>
            <a:r>
              <a:rPr lang="en-US" baseline="0" dirty="0" err="1" smtClean="0"/>
              <a:t>Mircorosft</a:t>
            </a:r>
            <a:r>
              <a:rPr lang="en-US" baseline="0" dirty="0" smtClean="0"/>
              <a:t> website and doesn’t reflect the latest changed</a:t>
            </a:r>
            <a:br>
              <a:rPr lang="en-US" baseline="0" dirty="0" smtClean="0"/>
            </a:br>
            <a:endParaRPr lang="en-US" baseline="0" dirty="0" smtClean="0"/>
          </a:p>
          <a:p>
            <a:r>
              <a:rPr lang="en-US" baseline="0" dirty="0" smtClean="0"/>
              <a:t>Login-</a:t>
            </a:r>
            <a:r>
              <a:rPr lang="en-US" baseline="0" dirty="0" err="1" smtClean="0"/>
              <a:t>AzureRmAccount</a:t>
            </a:r>
            <a:endParaRPr lang="en-US" baseline="0" dirty="0" smtClean="0"/>
          </a:p>
          <a:p>
            <a:r>
              <a:rPr lang="en-US" baseline="0" dirty="0" smtClean="0"/>
              <a:t>Get-</a:t>
            </a:r>
            <a:r>
              <a:rPr lang="en-US" baseline="0" dirty="0" err="1" smtClean="0"/>
              <a:t>AzureRmSubscription</a:t>
            </a:r>
            <a:endParaRPr lang="en-US" baseline="0" dirty="0" smtClean="0"/>
          </a:p>
          <a:p>
            <a:r>
              <a:rPr lang="en-US" baseline="0" dirty="0" smtClean="0"/>
              <a:t>Select-</a:t>
            </a:r>
            <a:r>
              <a:rPr lang="en-US" baseline="0" dirty="0" err="1" smtClean="0"/>
              <a:t>AzureRmSubscription</a:t>
            </a:r>
            <a:r>
              <a:rPr lang="en-US" baseline="0" dirty="0" smtClean="0"/>
              <a:t> -</a:t>
            </a:r>
            <a:r>
              <a:rPr lang="en-US" baseline="0" dirty="0" err="1" smtClean="0"/>
              <a:t>SubscriptionId</a:t>
            </a:r>
            <a:r>
              <a:rPr lang="en-US" baseline="0" dirty="0" smtClean="0"/>
              <a:t> </a:t>
            </a:r>
            <a:r>
              <a:rPr lang="en-US" baseline="0" dirty="0" smtClean="0"/>
              <a:t>“</a:t>
            </a:r>
            <a:r>
              <a:rPr lang="en-US" baseline="0" dirty="0" err="1" smtClean="0"/>
              <a:t>insert_your_sub_id</a:t>
            </a:r>
            <a:r>
              <a:rPr lang="en-US" baseline="0" dirty="0" smtClean="0"/>
              <a:t>“</a:t>
            </a:r>
            <a:endParaRPr lang="en-US" baseline="0" dirty="0" smtClean="0"/>
          </a:p>
          <a:p>
            <a:endParaRPr lang="en-US" baseline="0" dirty="0" smtClean="0"/>
          </a:p>
          <a:p>
            <a:r>
              <a:rPr lang="en-US" baseline="0" dirty="0" smtClean="0"/>
              <a:t>New-</a:t>
            </a:r>
            <a:r>
              <a:rPr lang="en-US" baseline="0" dirty="0" err="1" smtClean="0"/>
              <a:t>AzureRMResourceGroup</a:t>
            </a:r>
            <a:r>
              <a:rPr lang="en-US" baseline="0" dirty="0" smtClean="0"/>
              <a:t> –Name </a:t>
            </a:r>
            <a:r>
              <a:rPr lang="en-US" baseline="0" dirty="0" smtClean="0"/>
              <a:t>“</a:t>
            </a:r>
            <a:r>
              <a:rPr lang="en-US" baseline="0" dirty="0" err="1" smtClean="0"/>
              <a:t>Insert_Name</a:t>
            </a:r>
            <a:r>
              <a:rPr lang="en-US" baseline="0" dirty="0" smtClean="0"/>
              <a:t>” </a:t>
            </a:r>
            <a:r>
              <a:rPr lang="en-US" baseline="0" dirty="0" smtClean="0"/>
              <a:t>–Location “Australia </a:t>
            </a:r>
            <a:r>
              <a:rPr lang="en-US" baseline="0" dirty="0" err="1" smtClean="0"/>
              <a:t>SouthEast</a:t>
            </a:r>
            <a:r>
              <a:rPr lang="en-U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
            </a:r>
            <a:br>
              <a:rPr lang="en-AU" dirty="0" smtClean="0"/>
            </a:br>
            <a:r>
              <a:rPr lang="en-AU" dirty="0" smtClean="0"/>
              <a:t>New-</a:t>
            </a:r>
            <a:r>
              <a:rPr lang="en-AU" dirty="0" err="1" smtClean="0"/>
              <a:t>AzureRMResourceGroupDeployment</a:t>
            </a:r>
            <a:r>
              <a:rPr lang="en-AU" dirty="0" smtClean="0"/>
              <a:t> -Name </a:t>
            </a:r>
            <a:r>
              <a:rPr lang="en-AU" dirty="0" err="1" smtClean="0"/>
              <a:t>DeploymentName</a:t>
            </a:r>
            <a:r>
              <a:rPr lang="en-AU" dirty="0" smtClean="0"/>
              <a:t> </a:t>
            </a:r>
            <a:r>
              <a:rPr lang="en-AU" dirty="0" smtClean="0"/>
              <a:t>-</a:t>
            </a:r>
            <a:r>
              <a:rPr lang="en-AU" dirty="0" err="1" smtClean="0"/>
              <a:t>ResourceGroupName</a:t>
            </a:r>
            <a:r>
              <a:rPr lang="en-AU" dirty="0" smtClean="0"/>
              <a:t> </a:t>
            </a:r>
            <a:r>
              <a:rPr lang="en-US" baseline="0" dirty="0" err="1" smtClean="0"/>
              <a:t>Insert_Name</a:t>
            </a:r>
            <a:r>
              <a:rPr lang="en-AU" dirty="0" smtClean="0"/>
              <a:t> </a:t>
            </a:r>
            <a:r>
              <a:rPr lang="en-AU" dirty="0" smtClean="0"/>
              <a:t>-</a:t>
            </a:r>
            <a:r>
              <a:rPr lang="en-AU" dirty="0" err="1" smtClean="0"/>
              <a:t>TemplateUri</a:t>
            </a:r>
            <a:r>
              <a:rPr lang="en-AU" dirty="0" smtClean="0"/>
              <a:t> https://raw.githubusercontent.com/azure/azure-quickstart-templates/master/101-vm-simple-windows/azuredeploy.json</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033CE-42BD-48B0-899B-D9D2A3E08DB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9938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Walk</a:t>
            </a:r>
            <a:r>
              <a:rPr lang="en-US" baseline="0" dirty="0" smtClean="0"/>
              <a:t> Through ARM Templates in Visual Studio</a:t>
            </a: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033CE-42BD-48B0-899B-D9D2A3E08DB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0563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Azure</a:t>
            </a:r>
            <a:r>
              <a:rPr lang="en-US" baseline="0" dirty="0" smtClean="0"/>
              <a:t> </a:t>
            </a:r>
            <a:r>
              <a:rPr lang="en-US" baseline="0" dirty="0" err="1" smtClean="0"/>
              <a:t>Xplatt</a:t>
            </a:r>
            <a:r>
              <a:rPr lang="en-US" baseline="0" dirty="0" smtClean="0"/>
              <a:t> CLI an as the name implies a Cross platform CLI for Linux, OSX etc. I haven’t tested on anything other than Linux but I have had no issue getting this to run on Ubuntu using NPM. </a:t>
            </a:r>
          </a:p>
          <a:p>
            <a:endParaRPr lang="en-US" baseline="0" dirty="0" smtClean="0"/>
          </a:p>
          <a:p>
            <a:r>
              <a:rPr lang="en-US" baseline="0" dirty="0" smtClean="0"/>
              <a:t>Once NPM is installed it is as simple as a “</a:t>
            </a:r>
            <a:r>
              <a:rPr lang="en-AU" dirty="0" err="1" smtClean="0"/>
              <a:t>npm</a:t>
            </a:r>
            <a:r>
              <a:rPr lang="en-AU" dirty="0" smtClean="0"/>
              <a:t> install azure-cli –g”</a:t>
            </a:r>
            <a:r>
              <a:rPr lang="en-US" dirty="0" smtClean="0"/>
              <a:t/>
            </a:r>
            <a:br>
              <a:rPr lang="en-US" dirty="0" smtClean="0"/>
            </a:br>
            <a:endParaRPr lang="en-US" dirty="0" smtClean="0"/>
          </a:p>
          <a:p>
            <a:r>
              <a:rPr lang="en-US" dirty="0" smtClean="0"/>
              <a:t>For OSX there is a</a:t>
            </a:r>
            <a:r>
              <a:rPr lang="en-US" baseline="0" dirty="0" smtClean="0"/>
              <a:t> DMG file</a:t>
            </a:r>
            <a:r>
              <a:rPr lang="en-US" dirty="0" smtClean="0"/>
              <a:t/>
            </a:r>
            <a:br>
              <a:rPr lang="en-US" dirty="0" smtClean="0"/>
            </a:br>
            <a:endParaRPr lang="en-US" dirty="0" smtClean="0"/>
          </a:p>
          <a:p>
            <a:r>
              <a:rPr lang="en-US" baseline="0" dirty="0" smtClean="0"/>
              <a:t>It can also run on </a:t>
            </a:r>
            <a:r>
              <a:rPr lang="en-US" baseline="0" dirty="0" err="1" smtClean="0"/>
              <a:t>Widnodws</a:t>
            </a: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033CE-42BD-48B0-899B-D9D2A3E08DB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72082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Open 301-2fe-linux….</a:t>
            </a:r>
            <a:br>
              <a:rPr lang="en-US" dirty="0" smtClean="0"/>
            </a:br>
            <a:r>
              <a:rPr lang="en-US" dirty="0" smtClean="0"/>
              <a:t/>
            </a:r>
            <a:br>
              <a:rPr lang="en-US" dirty="0" smtClean="0"/>
            </a:br>
            <a:r>
              <a:rPr lang="en-US" dirty="0" err="1" smtClean="0"/>
              <a:t>ARMViz</a:t>
            </a:r>
            <a:r>
              <a:rPr lang="en-US" dirty="0" smtClean="0"/>
              <a:t> is a </a:t>
            </a:r>
            <a:r>
              <a:rPr lang="en-US" dirty="0" err="1" smtClean="0"/>
              <a:t>Git</a:t>
            </a:r>
            <a:r>
              <a:rPr lang="en-US" dirty="0" smtClean="0"/>
              <a:t> Hub project that is a novel way of</a:t>
            </a:r>
            <a:r>
              <a:rPr lang="en-US" baseline="0" dirty="0" smtClean="0"/>
              <a:t> visualizing your ARM templates. Simple to use and is a way to visualize and even edit your code, particularly useful for those who haven’t made the jump to infra as code but do need to consume or execute these templates as it gives people a way to bring code to life</a:t>
            </a:r>
            <a:br>
              <a:rPr lang="en-US" baseline="0" dirty="0" smtClean="0"/>
            </a:br>
            <a:r>
              <a:rPr lang="en-US" baseline="0" dirty="0" smtClean="0"/>
              <a:t/>
            </a:r>
            <a:br>
              <a:rPr lang="en-US" baseline="0" dirty="0" smtClean="0"/>
            </a:br>
            <a:r>
              <a:rPr lang="en-US" baseline="0" dirty="0" smtClean="0"/>
              <a:t>At this stage it does not support exporting of the generated image to a flat file and the existing templates are synced from the Azure Quick Start Template Gallery</a:t>
            </a: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568433-F93D-47C0-AEBE-5BA7606B3062}"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3771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smtClean="0"/>
              <a:t>I have included some links here I find useful and recommend the link on Quick Start Templates as it covers quite a bit of the basics.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568433-F93D-47C0-AEBE-5BA7606B3062}"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25366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 that is everything I have for tonight.</a:t>
            </a:r>
            <a:r>
              <a:rPr lang="en-AU" baseline="0" dirty="0" smtClean="0"/>
              <a:t>.</a:t>
            </a:r>
          </a:p>
          <a:p>
            <a:endParaRPr lang="en-AU" baseline="0" dirty="0" smtClean="0"/>
          </a:p>
          <a:p>
            <a:r>
              <a:rPr lang="en-AU" baseline="0" dirty="0" smtClean="0"/>
              <a:t>I will be posting up the slide deck on my blog, automation.baldacchino.net. I write heavily about building and control systems automation which like most things these days are heavily influenced by code. </a:t>
            </a:r>
          </a:p>
          <a:p>
            <a:endParaRPr lang="en-AU" baseline="0" dirty="0" smtClean="0"/>
          </a:p>
          <a:p>
            <a:r>
              <a:rPr lang="en-US" baseline="0" dirty="0" smtClean="0"/>
              <a:t>If you have any deeper questions not covered in this over view feel free to come and see me tonight , ill be hanging around for a bit or contact me via any of these methods. </a:t>
            </a:r>
            <a:br>
              <a:rPr lang="en-US" baseline="0" dirty="0" smtClean="0"/>
            </a:br>
            <a:r>
              <a:rPr lang="en-US" baseline="0" dirty="0" smtClean="0"/>
              <a:t/>
            </a:r>
            <a:br>
              <a:rPr lang="en-US" baseline="0" dirty="0" smtClean="0"/>
            </a:br>
            <a:r>
              <a:rPr lang="en-AU" baseline="0" dirty="0" smtClean="0"/>
              <a:t>Once again, thank you. Does anyone have any questions?</a:t>
            </a:r>
            <a:endParaRPr lang="en-AU" baseline="0"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568433-F93D-47C0-AEBE-5BA7606B3062}"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4957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Before I get started</a:t>
            </a:r>
            <a:r>
              <a:rPr lang="en-AU" baseline="0" dirty="0" smtClean="0"/>
              <a:t> just </a:t>
            </a:r>
            <a:r>
              <a:rPr lang="en-AU" dirty="0" smtClean="0"/>
              <a:t>a little bit about </a:t>
            </a:r>
            <a:r>
              <a:rPr lang="en-AU" dirty="0" smtClean="0"/>
              <a:t>me</a:t>
            </a:r>
            <a:r>
              <a:rPr lang="en-AU" baseline="0" dirty="0" smtClean="0"/>
              <a:t> and my background. </a:t>
            </a:r>
            <a:endParaRPr lang="en-AU" dirty="0" smtClean="0"/>
          </a:p>
          <a:p>
            <a:endParaRPr lang="en-AU" baseline="0" dirty="0" smtClean="0"/>
          </a:p>
          <a:p>
            <a:r>
              <a:rPr lang="en-AU" baseline="0" dirty="0" smtClean="0"/>
              <a:t>Prior to my current role I have been involved in the hosting game for about 15 years.</a:t>
            </a:r>
            <a:br>
              <a:rPr lang="en-AU" baseline="0" dirty="0" smtClean="0"/>
            </a:br>
            <a:r>
              <a:rPr lang="en-AU" baseline="0" dirty="0" smtClean="0"/>
              <a:t/>
            </a:r>
            <a:br>
              <a:rPr lang="en-AU" baseline="0" dirty="0" smtClean="0"/>
            </a:br>
            <a:r>
              <a:rPr lang="en-AU" baseline="0" dirty="0" smtClean="0"/>
              <a:t>from running 10’s of thousands of websites on stand alone IIS / Apache webservers to ensuring the infrastructure behind one of </a:t>
            </a:r>
            <a:r>
              <a:rPr lang="en-AU" baseline="0" dirty="0" err="1" smtClean="0"/>
              <a:t>Australias</a:t>
            </a:r>
            <a:r>
              <a:rPr lang="en-AU" baseline="0" dirty="0" smtClean="0"/>
              <a:t> most popular websites is fit for purpose</a:t>
            </a:r>
            <a:br>
              <a:rPr lang="en-AU" baseline="0" dirty="0" smtClean="0"/>
            </a:br>
            <a:endParaRPr lang="en-AU" b="1" baseline="0" dirty="0" smtClean="0">
              <a:solidFill>
                <a:srgbClr val="FF5050"/>
              </a:solidFill>
            </a:endParaRPr>
          </a:p>
          <a:p>
            <a:r>
              <a:rPr lang="en-AU" b="1" baseline="0" dirty="0" smtClean="0">
                <a:solidFill>
                  <a:srgbClr val="FF5050"/>
                </a:solidFill>
              </a:rPr>
              <a:t>For those who haven’t heard of Simplot we are </a:t>
            </a:r>
            <a:r>
              <a:rPr lang="en-AU" b="1" baseline="0" dirty="0" err="1" smtClean="0">
                <a:solidFill>
                  <a:srgbClr val="FF5050"/>
                </a:solidFill>
              </a:rPr>
              <a:t>Australias</a:t>
            </a:r>
            <a:r>
              <a:rPr lang="en-AU" b="1" baseline="0" dirty="0" smtClean="0">
                <a:solidFill>
                  <a:srgbClr val="FF5050"/>
                </a:solidFill>
              </a:rPr>
              <a:t> largest food </a:t>
            </a:r>
            <a:r>
              <a:rPr lang="en-AU" b="1" baseline="0" dirty="0" err="1" smtClean="0">
                <a:solidFill>
                  <a:srgbClr val="FF5050"/>
                </a:solidFill>
              </a:rPr>
              <a:t>manufactuer</a:t>
            </a:r>
            <a:r>
              <a:rPr lang="en-AU" b="1" baseline="0" dirty="0" smtClean="0">
                <a:solidFill>
                  <a:srgbClr val="FF5050"/>
                </a:solidFill>
              </a:rPr>
              <a:t> and on </a:t>
            </a:r>
            <a:r>
              <a:rPr lang="en-AU" b="1" baseline="0" dirty="0" err="1" smtClean="0">
                <a:solidFill>
                  <a:srgbClr val="FF5050"/>
                </a:solidFill>
              </a:rPr>
              <a:t>avaereage</a:t>
            </a:r>
            <a:r>
              <a:rPr lang="en-AU" b="1" baseline="0" dirty="0" smtClean="0">
                <a:solidFill>
                  <a:srgbClr val="FF5050"/>
                </a:solidFill>
              </a:rPr>
              <a:t> everyone here will have consumed one of our products today</a:t>
            </a:r>
            <a:endParaRPr lang="en-AU" baseline="0" dirty="0" smtClean="0">
              <a:solidFill>
                <a:srgbClr val="FF0000"/>
              </a:solidFill>
            </a:endParaRPr>
          </a:p>
          <a:p>
            <a:endParaRPr lang="en-AU" dirty="0" smtClean="0"/>
          </a:p>
          <a:p>
            <a:r>
              <a:rPr lang="en-AU" baseline="0" dirty="0" smtClean="0"/>
              <a:t>HTTP status codes are seldom buss words in the office. My role is to manage a team of Architects who are responsible for all technologies ranging from our core ERP and integration platforms to our infrastructure. We have hundreds of applications spanning many manufacturing sites in Australasia</a:t>
            </a:r>
            <a:br>
              <a:rPr lang="en-AU" baseline="0" dirty="0" smtClean="0"/>
            </a:br>
            <a:endParaRPr lang="en-AU" baseline="0" dirty="0" smtClean="0"/>
          </a:p>
          <a:p>
            <a:r>
              <a:rPr lang="en-AU" baseline="0" dirty="0" smtClean="0"/>
              <a:t>We have ‘traditional’ infrastructure and as we attempt to drive down costs, increase availability and move faster it is clear that our platforms are  dated  and limiting our aspirations.  To solve our problems we are looking at a hybrid cloud model so our infrastructure becomes less of a road block and more of an enabler for our business. </a:t>
            </a:r>
            <a:br>
              <a:rPr lang="en-AU" baseline="0" dirty="0" smtClean="0"/>
            </a:br>
            <a:r>
              <a:rPr lang="en-AU" baseline="0" dirty="0" smtClean="0"/>
              <a:t/>
            </a:r>
            <a:br>
              <a:rPr lang="en-AU" baseline="0" dirty="0" smtClean="0"/>
            </a:br>
            <a:r>
              <a:rPr lang="en-AU" baseline="0" dirty="0" smtClean="0"/>
              <a:t>I try to live what I preach. About a six to nine months ago, we made the call to start transitioning our infrastructure from on premise and to start testing the waters with Azure IaaS / PaaS solutions</a:t>
            </a:r>
            <a:br>
              <a:rPr lang="en-AU" baseline="0" dirty="0" smtClean="0"/>
            </a:br>
            <a:endParaRPr lang="en-AU" baseline="0" dirty="0" smtClean="0"/>
          </a:p>
          <a:p>
            <a:r>
              <a:rPr lang="en-AU" baseline="0" dirty="0" smtClean="0"/>
              <a:t>Automation has always been a massive thing for me. From the hobbies at my house to the my hosting days. Anything that can make our jobs easier is something I want to do</a:t>
            </a:r>
            <a:endParaRPr lang="en-US" baseline="0" dirty="0" smtClean="0"/>
          </a:p>
          <a:p>
            <a:endParaRPr lang="en-AU" baseline="0"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033CE-42BD-48B0-899B-D9D2A3E08DB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646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smtClean="0"/>
              <a:t>Many of the talks here are focussed on AWS, so tonight don’t worry I am not going to convince you to pull up stumps with AWS as it is great platform but want to convey that yes you can do Infra As Code on Azure and if you are a Microsoft centric shop, want to embrace PaaS more than IaaS and have limited Development and </a:t>
            </a:r>
            <a:r>
              <a:rPr lang="en-AU" baseline="0" dirty="0" err="1" smtClean="0"/>
              <a:t>DEvOps</a:t>
            </a:r>
            <a:r>
              <a:rPr lang="en-AU" baseline="0" dirty="0" smtClean="0"/>
              <a:t> skill that </a:t>
            </a:r>
            <a:r>
              <a:rPr lang="en-US" baseline="0" dirty="0" smtClean="0"/>
              <a:t>it may just be the path your looking for. </a:t>
            </a:r>
            <a:br>
              <a:rPr lang="en-US" baseline="0" dirty="0" smtClean="0"/>
            </a:br>
            <a:endParaRPr lang="en-US" baseline="0" dirty="0" smtClean="0"/>
          </a:p>
          <a:p>
            <a:r>
              <a:rPr lang="en-US" baseline="0" dirty="0" smtClean="0"/>
              <a:t>Just to gauge the audience here tonight</a:t>
            </a:r>
          </a:p>
          <a:p>
            <a:endParaRPr lang="en-US" baseline="0" dirty="0" smtClean="0"/>
          </a:p>
          <a:p>
            <a:pPr marL="228600" indent="-228600">
              <a:buAutoNum type="arabicPeriod"/>
            </a:pPr>
            <a:r>
              <a:rPr lang="en-US" baseline="0" dirty="0" smtClean="0"/>
              <a:t>Who here is using the Azure platform </a:t>
            </a:r>
          </a:p>
          <a:p>
            <a:pPr marL="228600" indent="-228600">
              <a:buAutoNum type="arabicPeriod"/>
            </a:pPr>
            <a:r>
              <a:rPr lang="en-US" baseline="0" dirty="0" smtClean="0"/>
              <a:t>For those who are, who has heard of ARM</a:t>
            </a:r>
          </a:p>
          <a:p>
            <a:pPr marL="228600" indent="-228600">
              <a:buAutoNum type="arabicPeriod"/>
            </a:pPr>
            <a:endParaRPr lang="en-US" baseline="0" dirty="0" smtClean="0"/>
          </a:p>
          <a:p>
            <a:pPr marL="0" indent="0">
              <a:buNone/>
            </a:pPr>
            <a:r>
              <a:rPr lang="en-US" baseline="0" dirty="0" smtClean="0"/>
              <a:t>Cool</a:t>
            </a:r>
            <a:endParaRPr lang="en-AU" baseline="0" dirty="0" smtClean="0"/>
          </a:p>
          <a:p>
            <a:endParaRPr lang="en-AU" baseline="0" dirty="0" smtClean="0"/>
          </a:p>
          <a:p>
            <a:r>
              <a:rPr lang="en-AU" dirty="0" smtClean="0">
                <a:effectLst/>
              </a:rPr>
              <a:t>If</a:t>
            </a:r>
            <a:r>
              <a:rPr lang="en-AU" baseline="0" dirty="0" smtClean="0">
                <a:effectLst/>
              </a:rPr>
              <a:t> </a:t>
            </a:r>
            <a:r>
              <a:rPr lang="en-AU" dirty="0" smtClean="0">
                <a:effectLst/>
              </a:rPr>
              <a:t>you are using Microsoft Azure, you may have noticed that up until late</a:t>
            </a:r>
            <a:r>
              <a:rPr lang="en-AU" baseline="0" dirty="0" smtClean="0">
                <a:effectLst/>
              </a:rPr>
              <a:t> last year</a:t>
            </a:r>
            <a:r>
              <a:rPr lang="en-AU" dirty="0" smtClean="0">
                <a:effectLst/>
              </a:rPr>
              <a:t> there was two portals:</a:t>
            </a:r>
          </a:p>
          <a:p>
            <a:r>
              <a:rPr lang="en-AU" b="0" dirty="0" smtClean="0">
                <a:effectLst/>
              </a:rPr>
              <a:t>Standard Azure Portal:</a:t>
            </a:r>
            <a:br>
              <a:rPr lang="en-AU" b="0" dirty="0" smtClean="0">
                <a:effectLst/>
              </a:rPr>
            </a:br>
            <a:r>
              <a:rPr lang="en-AU" b="0" dirty="0" smtClean="0">
                <a:effectLst/>
              </a:rPr>
              <a:t>Preview Portal: </a:t>
            </a:r>
          </a:p>
          <a:p>
            <a:endParaRPr lang="en-AU" b="0" dirty="0" smtClean="0">
              <a:effectLst/>
            </a:endParaRPr>
          </a:p>
          <a:p>
            <a:r>
              <a:rPr lang="en-AU" b="0" dirty="0" smtClean="0">
                <a:effectLst/>
              </a:rPr>
              <a:t>The Old</a:t>
            </a:r>
            <a:r>
              <a:rPr lang="en-AU" b="0" baseline="0" dirty="0" smtClean="0">
                <a:effectLst/>
              </a:rPr>
              <a:t> </a:t>
            </a:r>
            <a:r>
              <a:rPr lang="en-AU" b="0" dirty="0" smtClean="0">
                <a:effectLst/>
              </a:rPr>
              <a:t>Standard Azure Portal is based on the REST API called Service Management while the Preview Portal is based on Azure Resource Manager (ARM). </a:t>
            </a:r>
            <a:br>
              <a:rPr lang="en-AU" b="0" dirty="0" smtClean="0">
                <a:effectLst/>
              </a:rPr>
            </a:br>
            <a:r>
              <a:rPr lang="en-AU" b="0" dirty="0" smtClean="0">
                <a:effectLst/>
              </a:rPr>
              <a:t/>
            </a:r>
            <a:br>
              <a:rPr lang="en-AU" b="0" dirty="0" smtClean="0">
                <a:effectLst/>
              </a:rPr>
            </a:br>
            <a:r>
              <a:rPr lang="en-AU" b="0" dirty="0" smtClean="0">
                <a:effectLst/>
              </a:rPr>
              <a:t>Microsoft introduced ARM to simplify the deployment </a:t>
            </a:r>
            <a:r>
              <a:rPr lang="en-AU" b="0" baseline="0" dirty="0" smtClean="0">
                <a:effectLst/>
              </a:rPr>
              <a:t> to Azure via </a:t>
            </a:r>
            <a:r>
              <a:rPr lang="en-AU" b="0" dirty="0" smtClean="0">
                <a:effectLst/>
              </a:rPr>
              <a:t>reusable templates.</a:t>
            </a:r>
            <a:r>
              <a:rPr lang="en-AU" b="0" baseline="0" dirty="0" smtClean="0">
                <a:effectLst/>
              </a:rPr>
              <a:t> </a:t>
            </a:r>
            <a:r>
              <a:rPr lang="en-AU" b="0" dirty="0" smtClean="0">
                <a:effectLst/>
              </a:rPr>
              <a:t>We will see in the next few slides that these templates are</a:t>
            </a:r>
            <a:r>
              <a:rPr lang="en-AU" b="0" baseline="0" dirty="0" smtClean="0">
                <a:effectLst/>
              </a:rPr>
              <a:t> </a:t>
            </a:r>
            <a:r>
              <a:rPr lang="en-AU" b="0" dirty="0" smtClean="0">
                <a:effectLst/>
              </a:rPr>
              <a:t>declarative and describe the resource and its properties that you want to deploy. So it is easy to deploy throughout</a:t>
            </a:r>
            <a:r>
              <a:rPr lang="en-AU" b="0" baseline="0" dirty="0" smtClean="0">
                <a:effectLst/>
              </a:rPr>
              <a:t> your environments spanning from dev and </a:t>
            </a:r>
            <a:r>
              <a:rPr lang="en-AU" b="0" baseline="0" dirty="0" err="1" smtClean="0">
                <a:effectLst/>
              </a:rPr>
              <a:t>qa</a:t>
            </a:r>
            <a:r>
              <a:rPr lang="en-AU" b="0" baseline="0" dirty="0" smtClean="0">
                <a:effectLst/>
              </a:rPr>
              <a:t> through to production all with </a:t>
            </a:r>
            <a:r>
              <a:rPr lang="en-AU" b="0" dirty="0" smtClean="0">
                <a:effectLst/>
              </a:rPr>
              <a:t>the same template. In general we all know the benefits of template</a:t>
            </a:r>
            <a:r>
              <a:rPr lang="en-AU" b="0" baseline="0" dirty="0" smtClean="0">
                <a:effectLst/>
              </a:rPr>
              <a:t> from </a:t>
            </a:r>
            <a:r>
              <a:rPr lang="en-AU" b="0" dirty="0" smtClean="0">
                <a:effectLst/>
              </a:rPr>
              <a:t>preventing human error</a:t>
            </a:r>
            <a:r>
              <a:rPr lang="en-AU" b="0" baseline="0" dirty="0" smtClean="0">
                <a:effectLst/>
              </a:rPr>
              <a:t> to </a:t>
            </a:r>
            <a:r>
              <a:rPr lang="en-AU" b="0" dirty="0" err="1" smtClean="0">
                <a:effectLst/>
              </a:rPr>
              <a:t>snowflaking</a:t>
            </a:r>
            <a:r>
              <a:rPr lang="en-AU" b="0" baseline="0" dirty="0" smtClean="0">
                <a:effectLst/>
              </a:rPr>
              <a:t> of your environment</a:t>
            </a:r>
            <a:r>
              <a:rPr lang="en-AU" b="0" dirty="0" smtClean="0">
                <a:effectLst/>
              </a:rPr>
              <a:t>.  These templates are  also reusable in the </a:t>
            </a:r>
            <a:r>
              <a:rPr lang="en-AU" b="0" dirty="0" err="1" smtClean="0">
                <a:effectLst/>
              </a:rPr>
              <a:t>AzureStack</a:t>
            </a:r>
            <a:r>
              <a:rPr lang="en-AU" b="0" dirty="0" smtClean="0">
                <a:effectLst/>
              </a:rPr>
              <a:t> solution</a:t>
            </a:r>
            <a:r>
              <a:rPr lang="en-AU" b="0" baseline="0" dirty="0" smtClean="0">
                <a:effectLst/>
              </a:rPr>
              <a:t> </a:t>
            </a:r>
            <a:r>
              <a:rPr lang="en-US" baseline="0" dirty="0" smtClean="0"/>
              <a:t>. Azure Stack is the on </a:t>
            </a:r>
            <a:r>
              <a:rPr lang="en-US" baseline="0" dirty="0" err="1" smtClean="0"/>
              <a:t>prem</a:t>
            </a:r>
            <a:r>
              <a:rPr lang="en-US" baseline="0" dirty="0" smtClean="0"/>
              <a:t> reference stacks from HP / Dell to deploy Azure in your in your local DC). </a:t>
            </a:r>
            <a:br>
              <a:rPr lang="en-US" baseline="0" dirty="0" smtClean="0"/>
            </a:br>
            <a:r>
              <a:rPr lang="en-AU" b="0" dirty="0" smtClean="0">
                <a:effectLst/>
              </a:rPr>
              <a:t/>
            </a:r>
            <a:br>
              <a:rPr lang="en-AU" b="0" dirty="0" smtClean="0">
                <a:effectLst/>
              </a:rPr>
            </a:br>
            <a:r>
              <a:rPr lang="en-AU" b="0" dirty="0" smtClean="0">
                <a:effectLst/>
              </a:rPr>
              <a:t/>
            </a:r>
            <a:br>
              <a:rPr lang="en-AU" b="0" dirty="0" smtClean="0">
                <a:effectLst/>
              </a:rPr>
            </a:b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033CE-42BD-48B0-899B-D9D2A3E08DB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8898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endParaRPr lang="en-AU" baseline="0" dirty="0" smtClean="0"/>
          </a:p>
          <a:p>
            <a:r>
              <a:rPr lang="en-US" baseline="0" dirty="0" smtClean="0"/>
              <a:t>On to ARM</a:t>
            </a:r>
          </a:p>
          <a:p>
            <a:r>
              <a:rPr lang="en-US" baseline="0" dirty="0" smtClean="0"/>
              <a:t>In Azure and Azure Stack</a:t>
            </a:r>
            <a:r>
              <a:rPr lang="en-AU" dirty="0" err="1" smtClean="0"/>
              <a:t>ARMi</a:t>
            </a:r>
            <a:r>
              <a:rPr lang="en-AU" dirty="0" smtClean="0"/>
              <a:t> s the management layer  or (API) where you connect to for deploying resources. </a:t>
            </a:r>
            <a:br>
              <a:rPr lang="en-AU" dirty="0" smtClean="0"/>
            </a:br>
            <a:r>
              <a:rPr lang="en-AU" dirty="0" smtClean="0"/>
              <a:t>When deploying resources with ARM keep -in mind the following aspects. </a:t>
            </a:r>
            <a:endParaRPr lang="en-US" baseline="0" dirty="0" smtClean="0"/>
          </a:p>
          <a:p>
            <a:endParaRPr lang="en-US" baseline="0" dirty="0" smtClean="0"/>
          </a:p>
          <a:p>
            <a:pPr algn="just">
              <a:buFont typeface="Arial" panose="020B0604020202020204" pitchFamily="34" charset="0"/>
              <a:buChar char="•"/>
            </a:pPr>
            <a:r>
              <a:rPr lang="en-AU" dirty="0" smtClean="0"/>
              <a:t>Template-driven – Use templates to deploy all resources. IT</a:t>
            </a:r>
            <a:r>
              <a:rPr lang="en-AU" baseline="0" dirty="0" smtClean="0"/>
              <a:t> is API first strategy in Azure v2</a:t>
            </a:r>
            <a:endParaRPr lang="en-AU" dirty="0" smtClean="0"/>
          </a:p>
          <a:p>
            <a:pPr algn="just">
              <a:buFont typeface="Arial" panose="020B0604020202020204" pitchFamily="34" charset="0"/>
              <a:buChar char="•"/>
            </a:pPr>
            <a:r>
              <a:rPr lang="en-AU" dirty="0" smtClean="0"/>
              <a:t>Declarative – You declare the resources you want to have instead of imperative where you need to make rules.</a:t>
            </a:r>
          </a:p>
          <a:p>
            <a:pPr algn="just">
              <a:buFont typeface="Arial" panose="020B0604020202020204" pitchFamily="34" charset="0"/>
              <a:buChar char="•"/>
            </a:pPr>
            <a:r>
              <a:rPr lang="en-AU" dirty="0" smtClean="0"/>
              <a:t>Idempotent – You can deploy the template over and over again without affecting the current state of resources.</a:t>
            </a:r>
          </a:p>
          <a:p>
            <a:pPr algn="just">
              <a:buFont typeface="Arial" panose="020B0604020202020204" pitchFamily="34" charset="0"/>
              <a:buChar char="•"/>
            </a:pPr>
            <a:r>
              <a:rPr lang="en-AU" dirty="0" smtClean="0"/>
              <a:t>Multi-service – All services in Azure v2 can be deployed using Azure Resource Manager, IaaS,</a:t>
            </a:r>
            <a:r>
              <a:rPr lang="en-AU" baseline="0" dirty="0" smtClean="0"/>
              <a:t> PaaS</a:t>
            </a:r>
            <a:r>
              <a:rPr lang="en-AU" dirty="0" smtClean="0"/>
              <a:t>, Storage, VMs etc. That today</a:t>
            </a:r>
            <a:r>
              <a:rPr lang="en-AU" baseline="0" dirty="0" smtClean="0"/>
              <a:t> is pretty much everything with just some services that are still on V1. It is an ARM first approach</a:t>
            </a:r>
            <a:endParaRPr lang="en-AU" dirty="0" smtClean="0"/>
          </a:p>
          <a:p>
            <a:pPr algn="just">
              <a:buFont typeface="Arial" panose="020B0604020202020204" pitchFamily="34" charset="0"/>
              <a:buChar char="•"/>
            </a:pPr>
            <a:r>
              <a:rPr lang="en-AU" dirty="0" smtClean="0"/>
              <a:t>Multi region- You can choose in which region you would like to deploy the resources.</a:t>
            </a:r>
          </a:p>
          <a:p>
            <a:pPr algn="just">
              <a:buFont typeface="Arial" panose="020B0604020202020204" pitchFamily="34" charset="0"/>
              <a:buChar char="•"/>
            </a:pPr>
            <a:r>
              <a:rPr lang="en-AU" dirty="0" smtClean="0"/>
              <a:t>Extensible – ARM is extensible, it can be</a:t>
            </a:r>
            <a:r>
              <a:rPr lang="en-AU" baseline="0" dirty="0" smtClean="0"/>
              <a:t> linked in to </a:t>
            </a:r>
            <a:r>
              <a:rPr lang="en-AU" baseline="0" dirty="0" err="1" smtClean="0"/>
              <a:t>powershell</a:t>
            </a:r>
            <a:r>
              <a:rPr lang="en-AU" baseline="0" dirty="0" smtClean="0"/>
              <a:t>, Chef, Puppet DSC etc</a:t>
            </a:r>
            <a:r>
              <a:rPr lang="en-AU" dirty="0" smtClean="0"/>
              <a:t>.</a:t>
            </a:r>
          </a:p>
          <a:p>
            <a:pPr algn="just">
              <a:buFont typeface="Arial" panose="020B0604020202020204" pitchFamily="34" charset="0"/>
              <a:buChar char="•"/>
            </a:pPr>
            <a:endParaRPr lang="en-US" dirty="0" smtClean="0">
              <a:effectLst/>
            </a:endParaRPr>
          </a:p>
          <a:p>
            <a:pPr algn="just">
              <a:buFont typeface="Arial" panose="020B0604020202020204" pitchFamily="34" charset="0"/>
              <a:buNone/>
            </a:pPr>
            <a:endParaRPr lang="en-AU" dirty="0" smtClean="0">
              <a:effectLst/>
            </a:endParaRPr>
          </a:p>
          <a:p>
            <a:endParaRPr lang="en-US" baseline="0" dirty="0" smtClean="0"/>
          </a:p>
          <a:p>
            <a:endParaRPr lang="en-AU" baseline="0" dirty="0" smtClean="0"/>
          </a:p>
          <a:p>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033CE-42BD-48B0-899B-D9D2A3E08DB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6566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this must</a:t>
            </a:r>
            <a:r>
              <a:rPr lang="en-US" baseline="0" dirty="0" smtClean="0"/>
              <a:t> sound </a:t>
            </a:r>
            <a:r>
              <a:rPr lang="en-US" dirty="0" smtClean="0"/>
              <a:t>familiar in a nut</a:t>
            </a:r>
            <a:r>
              <a:rPr lang="en-US" baseline="0" dirty="0" smtClean="0"/>
              <a:t> shell its Microsoft’s equivalent of Cloud Formation</a:t>
            </a: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033CE-42BD-48B0-899B-D9D2A3E08DB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9063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you guessed ARM templates are JSON based and now I am going to explore the structure of these templates and run a quick demo</a:t>
            </a: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033CE-42BD-48B0-899B-D9D2A3E08DB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3747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Switch to VS</a:t>
            </a:r>
            <a:br>
              <a:rPr lang="en-US" dirty="0" smtClean="0"/>
            </a:br>
            <a:r>
              <a:rPr lang="en-US" dirty="0" smtClean="0"/>
              <a:t/>
            </a:r>
            <a:br>
              <a:rPr lang="en-US" dirty="0" smtClean="0"/>
            </a:br>
            <a:r>
              <a:rPr lang="en-US" dirty="0" smtClean="0"/>
              <a:t>A</a:t>
            </a:r>
            <a:r>
              <a:rPr lang="en-AU" dirty="0" smtClean="0"/>
              <a:t>n ARM Template is a JSON file. I find Visual Studio one of the best tool to author</a:t>
            </a:r>
            <a:r>
              <a:rPr lang="en-AU" baseline="0" dirty="0" smtClean="0"/>
              <a:t> </a:t>
            </a:r>
            <a:r>
              <a:rPr lang="en-AU" dirty="0" smtClean="0"/>
              <a:t>resource templates. Sure there are many tools</a:t>
            </a:r>
            <a:r>
              <a:rPr lang="en-AU" baseline="0" dirty="0" smtClean="0"/>
              <a:t> that understand JSON but not that many that understand Azure. </a:t>
            </a:r>
            <a:r>
              <a:rPr lang="en-AU" dirty="0" smtClean="0"/>
              <a:t>It provides </a:t>
            </a:r>
            <a:r>
              <a:rPr lang="en-AU" dirty="0" err="1" smtClean="0"/>
              <a:t>intellisense</a:t>
            </a:r>
            <a:r>
              <a:rPr lang="en-AU" dirty="0" smtClean="0"/>
              <a:t> for authoring templates and also if you use</a:t>
            </a:r>
            <a:r>
              <a:rPr lang="en-AU" baseline="0" dirty="0" smtClean="0"/>
              <a:t> Azure </a:t>
            </a:r>
            <a:r>
              <a:rPr lang="en-AU" dirty="0" smtClean="0"/>
              <a:t>it has native </a:t>
            </a:r>
            <a:r>
              <a:rPr lang="en-AU" baseline="0" dirty="0" smtClean="0"/>
              <a:t>Integration meaning you often never have to login via the web portal. </a:t>
            </a:r>
            <a:r>
              <a:rPr lang="en-AU" dirty="0" smtClean="0"/>
              <a:t>Let’s look closer at the content of this template file. If you take an empty resource template it looks like this:</a:t>
            </a:r>
          </a:p>
          <a:p>
            <a:endParaRPr lang="en-US" dirty="0" smtClean="0"/>
          </a:p>
          <a:p>
            <a:r>
              <a:rPr lang="en-US" dirty="0" smtClean="0"/>
              <a:t>Some of these</a:t>
            </a:r>
            <a:r>
              <a:rPr lang="en-US" baseline="0" dirty="0" smtClean="0"/>
              <a:t> fields are required, some are not </a:t>
            </a:r>
            <a:endParaRPr lang="en-US" dirty="0" smtClean="0"/>
          </a:p>
          <a:p>
            <a:pPr rtl="0" fontAlgn="t"/>
            <a:r>
              <a:rPr lang="en-AU" sz="1200" kern="1200" dirty="0" smtClean="0">
                <a:solidFill>
                  <a:schemeClr val="tx1"/>
                </a:solidFill>
                <a:effectLst/>
                <a:latin typeface="+mn-lt"/>
                <a:ea typeface="+mn-ea"/>
                <a:cs typeface="+mn-cs"/>
              </a:rPr>
              <a:t>$schema – yes : Location of the JSON schema file that describes the version of the template language.</a:t>
            </a:r>
          </a:p>
          <a:p>
            <a:pPr rtl="0" fontAlgn="t"/>
            <a:r>
              <a:rPr lang="en-AU" sz="1200" kern="1200" dirty="0" smtClean="0">
                <a:solidFill>
                  <a:schemeClr val="tx1"/>
                </a:solidFill>
                <a:effectLst/>
                <a:latin typeface="+mn-lt"/>
                <a:ea typeface="+mn-ea"/>
                <a:cs typeface="+mn-cs"/>
              </a:rPr>
              <a:t>$</a:t>
            </a:r>
            <a:r>
              <a:rPr lang="en-AU" sz="1200" kern="1200" dirty="0" err="1" smtClean="0">
                <a:solidFill>
                  <a:schemeClr val="tx1"/>
                </a:solidFill>
                <a:effectLst/>
                <a:latin typeface="+mn-lt"/>
                <a:ea typeface="+mn-ea"/>
                <a:cs typeface="+mn-cs"/>
              </a:rPr>
              <a:t>contentVersion</a:t>
            </a:r>
            <a:r>
              <a:rPr lang="en-AU" sz="1200" kern="1200" dirty="0" smtClean="0">
                <a:solidFill>
                  <a:schemeClr val="tx1"/>
                </a:solidFill>
                <a:effectLst/>
                <a:latin typeface="+mn-lt"/>
                <a:ea typeface="+mn-ea"/>
                <a:cs typeface="+mn-cs"/>
              </a:rPr>
              <a:t> – Yes - Version of the template (such as 1.0.0.0). When deploying resources using the template, this value can be used to make sure that the right template is being used. You might want to patch</a:t>
            </a:r>
            <a:r>
              <a:rPr lang="en-AU" sz="1200" kern="1200" baseline="0" dirty="0" smtClean="0">
                <a:solidFill>
                  <a:schemeClr val="tx1"/>
                </a:solidFill>
                <a:effectLst/>
                <a:latin typeface="+mn-lt"/>
                <a:ea typeface="+mn-ea"/>
                <a:cs typeface="+mn-cs"/>
              </a:rPr>
              <a:t> or </a:t>
            </a:r>
            <a:r>
              <a:rPr lang="en-AU" sz="1200" kern="1200" baseline="0" dirty="0" err="1" smtClean="0">
                <a:solidFill>
                  <a:schemeClr val="tx1"/>
                </a:solidFill>
                <a:effectLst/>
                <a:latin typeface="+mn-lt"/>
                <a:ea typeface="+mn-ea"/>
                <a:cs typeface="+mn-cs"/>
              </a:rPr>
              <a:t>relesase</a:t>
            </a:r>
            <a:r>
              <a:rPr lang="en-AU" sz="1200" kern="1200" baseline="0" dirty="0" smtClean="0">
                <a:solidFill>
                  <a:schemeClr val="tx1"/>
                </a:solidFill>
                <a:effectLst/>
                <a:latin typeface="+mn-lt"/>
                <a:ea typeface="+mn-ea"/>
                <a:cs typeface="+mn-cs"/>
              </a:rPr>
              <a:t> code to your infrastructure. All you would need to do is ensure your source code / images </a:t>
            </a:r>
            <a:r>
              <a:rPr lang="en-AU" sz="1200" kern="1200" baseline="0" dirty="0" err="1" smtClean="0">
                <a:solidFill>
                  <a:schemeClr val="tx1"/>
                </a:solidFill>
                <a:effectLst/>
                <a:latin typeface="+mn-lt"/>
                <a:ea typeface="+mn-ea"/>
                <a:cs typeface="+mn-cs"/>
              </a:rPr>
              <a:t>etc</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sre</a:t>
            </a:r>
            <a:r>
              <a:rPr lang="en-AU" sz="1200" kern="1200" baseline="0" dirty="0" smtClean="0">
                <a:solidFill>
                  <a:schemeClr val="tx1"/>
                </a:solidFill>
                <a:effectLst/>
                <a:latin typeface="+mn-lt"/>
                <a:ea typeface="+mn-ea"/>
                <a:cs typeface="+mn-cs"/>
              </a:rPr>
              <a:t> up to </a:t>
            </a:r>
            <a:r>
              <a:rPr lang="en-AU" sz="1200" kern="1200" baseline="0" dirty="0" err="1" smtClean="0">
                <a:solidFill>
                  <a:schemeClr val="tx1"/>
                </a:solidFill>
                <a:effectLst/>
                <a:latin typeface="+mn-lt"/>
                <a:ea typeface="+mn-ea"/>
                <a:cs typeface="+mn-cs"/>
              </a:rPr>
              <a:t>to</a:t>
            </a:r>
            <a:r>
              <a:rPr lang="en-AU" sz="1200" kern="1200" baseline="0" dirty="0" smtClean="0">
                <a:solidFill>
                  <a:schemeClr val="tx1"/>
                </a:solidFill>
                <a:effectLst/>
                <a:latin typeface="+mn-lt"/>
                <a:ea typeface="+mn-ea"/>
                <a:cs typeface="+mn-cs"/>
              </a:rPr>
              <a:t> date,  </a:t>
            </a:r>
            <a:r>
              <a:rPr lang="en-AU" sz="1200" kern="1200" baseline="0" dirty="0" err="1" smtClean="0">
                <a:solidFill>
                  <a:schemeClr val="tx1"/>
                </a:solidFill>
                <a:effectLst/>
                <a:latin typeface="+mn-lt"/>
                <a:ea typeface="+mn-ea"/>
                <a:cs typeface="+mn-cs"/>
              </a:rPr>
              <a:t>incremenent</a:t>
            </a:r>
            <a:r>
              <a:rPr lang="en-AU" sz="1200" kern="1200" baseline="0" dirty="0" smtClean="0">
                <a:solidFill>
                  <a:schemeClr val="tx1"/>
                </a:solidFill>
                <a:effectLst/>
                <a:latin typeface="+mn-lt"/>
                <a:ea typeface="+mn-ea"/>
                <a:cs typeface="+mn-cs"/>
              </a:rPr>
              <a:t> the version and redeploy</a:t>
            </a:r>
            <a:endParaRPr lang="en-AU" sz="1200" kern="1200" dirty="0" smtClean="0">
              <a:solidFill>
                <a:schemeClr val="tx1"/>
              </a:solidFill>
              <a:effectLst/>
              <a:latin typeface="+mn-lt"/>
              <a:ea typeface="+mn-ea"/>
              <a:cs typeface="+mn-cs"/>
            </a:endParaRPr>
          </a:p>
          <a:p>
            <a:pPr rtl="0" fontAlgn="t"/>
            <a:r>
              <a:rPr lang="en-AU" sz="1200" kern="1200" dirty="0" smtClean="0">
                <a:solidFill>
                  <a:schemeClr val="tx1"/>
                </a:solidFill>
                <a:effectLst/>
                <a:latin typeface="+mn-lt"/>
                <a:ea typeface="+mn-ea"/>
                <a:cs typeface="+mn-cs"/>
              </a:rPr>
              <a:t>$parameters – No - Values that are provided when deployment is executed to customize resource deployment.</a:t>
            </a:r>
          </a:p>
          <a:p>
            <a:pPr rtl="0" fontAlgn="t"/>
            <a:r>
              <a:rPr lang="en-AU" sz="1200" kern="1200" dirty="0" smtClean="0">
                <a:solidFill>
                  <a:schemeClr val="tx1"/>
                </a:solidFill>
                <a:effectLst/>
                <a:latin typeface="+mn-lt"/>
                <a:ea typeface="+mn-ea"/>
                <a:cs typeface="+mn-cs"/>
              </a:rPr>
              <a:t>Variables – No - Values that are used as JSON fragments in the template to simplify template language expressions. Unless</a:t>
            </a:r>
            <a:r>
              <a:rPr lang="en-AU" sz="1200" kern="1200" baseline="0" dirty="0" smtClean="0">
                <a:solidFill>
                  <a:schemeClr val="tx1"/>
                </a:solidFill>
                <a:effectLst/>
                <a:latin typeface="+mn-lt"/>
                <a:ea typeface="+mn-ea"/>
                <a:cs typeface="+mn-cs"/>
              </a:rPr>
              <a:t> it’s a once off template, use variables</a:t>
            </a:r>
            <a:endParaRPr lang="en-AU" sz="1200" kern="1200" dirty="0" smtClean="0">
              <a:solidFill>
                <a:schemeClr val="tx1"/>
              </a:solidFill>
              <a:effectLst/>
              <a:latin typeface="+mn-lt"/>
              <a:ea typeface="+mn-ea"/>
              <a:cs typeface="+mn-cs"/>
            </a:endParaRPr>
          </a:p>
          <a:p>
            <a:pPr rtl="0" fontAlgn="t"/>
            <a:r>
              <a:rPr lang="en-AU" sz="1200" kern="1200" dirty="0" smtClean="0">
                <a:solidFill>
                  <a:schemeClr val="tx1"/>
                </a:solidFill>
                <a:effectLst/>
                <a:latin typeface="+mn-lt"/>
                <a:ea typeface="+mn-ea"/>
                <a:cs typeface="+mn-cs"/>
              </a:rPr>
              <a:t>Resources – Yes - Types of services that are deployed or updated in a resource group.</a:t>
            </a:r>
          </a:p>
          <a:p>
            <a:pPr rtl="0" fontAlgn="t"/>
            <a:r>
              <a:rPr lang="en-AU" sz="1200" kern="1200" dirty="0" smtClean="0">
                <a:solidFill>
                  <a:schemeClr val="tx1"/>
                </a:solidFill>
                <a:effectLst/>
                <a:latin typeface="+mn-lt"/>
                <a:ea typeface="+mn-ea"/>
                <a:cs typeface="+mn-cs"/>
              </a:rPr>
              <a:t>Outputs – No - Values that are returned after deployment.</a:t>
            </a:r>
          </a:p>
          <a:p>
            <a:endParaRPr lang="en-US" dirty="0" smtClean="0"/>
          </a:p>
          <a:p>
            <a:r>
              <a:rPr lang="en-US" dirty="0" smtClean="0"/>
              <a:t>For the purpose</a:t>
            </a:r>
            <a:r>
              <a:rPr lang="en-US" baseline="0" dirty="0" smtClean="0"/>
              <a:t> of keeping this high level </a:t>
            </a:r>
            <a:r>
              <a:rPr lang="en-US" dirty="0" smtClean="0"/>
              <a:t>I</a:t>
            </a:r>
            <a:r>
              <a:rPr lang="en-US" baseline="0" dirty="0" smtClean="0"/>
              <a:t> am not going to dive any deeper to what I have described </a:t>
            </a: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033CE-42BD-48B0-899B-D9D2A3E08DB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6537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In your ARM templates, you can link to another template which enables you to decompose your deployment into a set of targeted, purpose-specific templates. Just as with decomposing an application into a number of code classes, decomposition provides benefits in terms of testing, re-use, and readability. </a:t>
            </a:r>
            <a:br>
              <a:rPr lang="en-AU" dirty="0" smtClean="0"/>
            </a:br>
            <a:endParaRPr lang="en-AU" dirty="0" smtClean="0"/>
          </a:p>
          <a:p>
            <a:r>
              <a:rPr lang="en-AU" dirty="0" smtClean="0"/>
              <a:t>You can pass parameters from a main template to a linked template, and those parameters can directly map to parameters or variables exposed by the calling template. The linked template can also pass an output variable back to the source template, enabling a two-way data exchange between templates.</a:t>
            </a:r>
          </a:p>
          <a:p>
            <a:r>
              <a:rPr lang="en-AU" dirty="0" smtClean="0"/>
              <a:t/>
            </a:r>
            <a:br>
              <a:rPr lang="en-AU" dirty="0" smtClean="0"/>
            </a:br>
            <a:r>
              <a:rPr lang="en-AU" dirty="0" smtClean="0"/>
              <a:t>You </a:t>
            </a:r>
            <a:r>
              <a:rPr lang="en-AU" b="0" dirty="0" smtClean="0"/>
              <a:t>create a link between two templates by adding a deployment resource within the main template that points to the linked template. You set the </a:t>
            </a:r>
            <a:r>
              <a:rPr lang="en-AU" b="0" dirty="0" err="1" smtClean="0"/>
              <a:t>templateLink</a:t>
            </a:r>
            <a:r>
              <a:rPr lang="en-AU" b="0" dirty="0" smtClean="0"/>
              <a:t> property to the URI of the linked template. </a:t>
            </a:r>
            <a:endParaRPr lang="en-AU"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033CE-42BD-48B0-899B-D9D2A3E08DB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1547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Walk</a:t>
            </a:r>
            <a:r>
              <a:rPr lang="en-US" baseline="0" dirty="0" smtClean="0"/>
              <a:t> Through ARM Templates in Visual Studio</a:t>
            </a:r>
            <a:br>
              <a:rPr lang="en-US" baseline="0" dirty="0" smtClean="0"/>
            </a:br>
            <a:r>
              <a:rPr lang="en-US" baseline="0" dirty="0" smtClean="0"/>
              <a:t>Ensure you open it from explorer and right click VS2015</a:t>
            </a:r>
            <a:br>
              <a:rPr lang="en-US" baseline="0" dirty="0" smtClean="0"/>
            </a:br>
            <a:r>
              <a:rPr lang="en-US" baseline="0" dirty="0" smtClean="0"/>
              <a:t/>
            </a:r>
            <a:br>
              <a:rPr lang="en-US" baseline="0" dirty="0" smtClean="0"/>
            </a:br>
            <a:r>
              <a:rPr lang="en-AU" dirty="0" smtClean="0"/>
              <a:t>This template creates 2</a:t>
            </a:r>
            <a:r>
              <a:rPr lang="en-AU" baseline="0" dirty="0" smtClean="0"/>
              <a:t> Windows </a:t>
            </a:r>
            <a:r>
              <a:rPr lang="en-AU" dirty="0" smtClean="0"/>
              <a:t>VMs in an Availability Set and a Load Balancer with port 80 open. The two VMs can be reached using RDP on port 6001 and 6002 with some port address </a:t>
            </a:r>
            <a:r>
              <a:rPr lang="en-AU" dirty="0" err="1" smtClean="0"/>
              <a:t>translatoin</a:t>
            </a:r>
            <a:r>
              <a:rPr lang="en-AU" dirty="0" smtClean="0"/>
              <a:t>. This template also create a SQL Server 2014 VM that can be reached via RDP connection defined in a Network Security </a:t>
            </a:r>
            <a:r>
              <a:rPr lang="en-AU" dirty="0" err="1" smtClean="0"/>
              <a:t>Group.All</a:t>
            </a:r>
            <a:r>
              <a:rPr lang="en-AU" dirty="0" smtClean="0"/>
              <a:t> VMs storage can use Premium Storage (SSD) and you can choose to </a:t>
            </a:r>
            <a:r>
              <a:rPr lang="en-AU" dirty="0" err="1" smtClean="0"/>
              <a:t>creare</a:t>
            </a:r>
            <a:r>
              <a:rPr lang="en-AU" dirty="0" smtClean="0"/>
              <a:t> VMs with all DS sizes</a:t>
            </a:r>
            <a:br>
              <a:rPr lang="en-AU" dirty="0" smtClean="0"/>
            </a:b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033CE-42BD-48B0-899B-D9D2A3E08DB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2132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 name="Date Placeholder 29"/>
          <p:cNvSpPr>
            <a:spLocks noGrp="1"/>
          </p:cNvSpPr>
          <p:nvPr>
            <p:ph type="dt" sz="half" idx="10"/>
          </p:nvPr>
        </p:nvSpPr>
        <p:spPr/>
        <p:txBody>
          <a:bodyPr/>
          <a:lstStyle/>
          <a:p>
            <a:fld id="{8A57DA2E-A198-42B8-A77A-6063A9DC8646}" type="datetime1">
              <a:rPr lang="en-US" smtClean="0"/>
              <a:t>3/8/2016</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dirty="0"/>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9" name="Title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tx2">
                      <a:lumMod val="90000"/>
                    </a:schemeClr>
                  </a:solidFill>
                  <a:prstDash val="solid"/>
                </a:ln>
                <a:solidFill>
                  <a:schemeClr val="tx2"/>
                </a:solidFill>
                <a:effectLst>
                  <a:outerShdw blurRad="38100" dist="38100" dir="2700000" algn="tl">
                    <a:srgbClr val="000000">
                      <a:alpha val="43137"/>
                    </a:srgbClr>
                  </a:outerShdw>
                </a:effectLst>
              </a:defRPr>
            </a:lvl1pPr>
          </a:lstStyle>
          <a:p>
            <a:r>
              <a:rPr kumimoji="0" lang="en-US" smtClean="0"/>
              <a:t>Click to edit Master title style</a:t>
            </a:r>
            <a:endParaRPr kumimoji="0" lang="en-US" dirty="0"/>
          </a:p>
        </p:txBody>
      </p:sp>
      <p:sp>
        <p:nvSpPr>
          <p:cNvPr id="12" name="Freeform 11"/>
          <p:cNvSpPr>
            <a:spLocks/>
          </p:cNvSpPr>
          <p:nvPr userDrawn="1"/>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2">
              <a:lumMod val="75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dirty="0"/>
          </a:p>
        </p:txBody>
      </p:sp>
      <p:sp>
        <p:nvSpPr>
          <p:cNvPr id="13" name="Freeform 12"/>
          <p:cNvSpPr>
            <a:spLocks/>
          </p:cNvSpPr>
          <p:nvPr userDrawn="1"/>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2">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dirty="0"/>
          </a:p>
        </p:txBody>
      </p:sp>
    </p:spTree>
    <p:extLst>
      <p:ext uri="{BB962C8B-B14F-4D97-AF65-F5344CB8AC3E}">
        <p14:creationId xmlns:p14="http://schemas.microsoft.com/office/powerpoint/2010/main" val="3007174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D0B467C-85F7-469C-B16D-CF41F04F5F22}" type="datetime1">
              <a:rPr lang="en-US" smtClean="0"/>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149181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E79436-BD82-44D9-9B6F-6D45FC4FB282}" type="datetime1">
              <a:rPr lang="en-US" smtClean="0"/>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4050778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955B0D3-E9C4-4790-9AFC-472238E9D978}" type="datetime1">
              <a:rPr lang="en-US" smtClean="0"/>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Content Placeholder 2"/>
          <p:cNvSpPr>
            <a:spLocks noGrp="1"/>
          </p:cNvSpPr>
          <p:nvPr>
            <p:ph idx="1"/>
          </p:nvPr>
        </p:nvSpPr>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4042230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9EFB39F-05CF-4198-9763-0EA4BE92E0D0}" type="datetime1">
              <a:rPr lang="en-US" smtClean="0"/>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Edit Master text styles</a:t>
            </a: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tx2">
                      <a:lumMod val="90000"/>
                    </a:schemeClr>
                  </a:solidFill>
                  <a:prstDash val="solid"/>
                </a:ln>
                <a:solidFill>
                  <a:schemeClr val="tx2"/>
                </a:soli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10860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F2491D0-1B86-4F30-8D90-913BBBB0A4F2}" type="datetime1">
              <a:rPr lang="en-US" smtClean="0"/>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Content Placeholder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609600" y="274638"/>
            <a:ext cx="9956800" cy="1143000"/>
          </a:xfrm>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2741587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A28FD5D4-22BE-49CA-89DE-DEB7778B4EA0}" type="datetime1">
              <a:rPr lang="en-US" smtClean="0"/>
              <a:t>3/8/2016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2" name="Title 1"/>
          <p:cNvSpPr>
            <a:spLocks noGrp="1"/>
          </p:cNvSpPr>
          <p:nvPr>
            <p:ph type="title"/>
          </p:nvPr>
        </p:nvSpPr>
        <p:spPr>
          <a:xfrm>
            <a:off x="609600" y="273050"/>
            <a:ext cx="10972800" cy="1143000"/>
          </a:xfrm>
        </p:spPr>
        <p:txBody>
          <a:bodyPr anchor="ctr"/>
          <a:lstStyle>
            <a:lvl1pP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27924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98A942CB-856E-4E4B-8C89-197AEAE66A5F}" type="datetime1">
              <a:rPr lang="en-US" smtClean="0"/>
              <a:t>3/8/2016</a:t>
            </a:fld>
            <a:endParaRPr lang="en-US" dirty="0"/>
          </a:p>
        </p:txBody>
      </p:sp>
      <p:sp>
        <p:nvSpPr>
          <p:cNvPr id="8" name="Slide Number Placeholder 7"/>
          <p:cNvSpPr>
            <a:spLocks noGrp="1"/>
          </p:cNvSpPr>
          <p:nvPr>
            <p:ph type="sldNum" sz="quarter" idx="11"/>
          </p:nvPr>
        </p:nvSpPr>
        <p:spPr/>
        <p:txBody>
          <a:bodyPr/>
          <a:lstStyle/>
          <a:p>
            <a:fld id="{401CF334-2D5C-4859-84A6-CA7E6E43FAEB}"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
        <p:nvSpPr>
          <p:cNvPr id="2" name="Title 1"/>
          <p:cNvSpPr>
            <a:spLocks noGrp="1"/>
          </p:cNvSpPr>
          <p:nvPr>
            <p:ph type="title"/>
          </p:nvPr>
        </p:nvSpPr>
        <p:spPr>
          <a:xfrm>
            <a:off x="609600" y="274320"/>
            <a:ext cx="9960864" cy="1143000"/>
          </a:xfrm>
        </p:spPr>
        <p:txBody>
          <a:bodyPr anchor="ctr"/>
          <a:lstStyle>
            <a:lvl1pPr algn="l">
              <a:defRPr sz="4600"/>
            </a:lvl1pPr>
          </a:lstStyle>
          <a:p>
            <a:r>
              <a:rPr kumimoji="0" lang="en-US" smtClean="0"/>
              <a:t>Click to edit Master title style</a:t>
            </a:r>
            <a:endParaRPr kumimoji="0" lang="en-US"/>
          </a:p>
        </p:txBody>
      </p:sp>
    </p:spTree>
    <p:extLst>
      <p:ext uri="{BB962C8B-B14F-4D97-AF65-F5344CB8AC3E}">
        <p14:creationId xmlns:p14="http://schemas.microsoft.com/office/powerpoint/2010/main" val="1654168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C5A565-20AE-4CD1-A4DD-E062216372E9}" type="datetime1">
              <a:rPr lang="en-US" smtClean="0"/>
              <a:t>3/8/2016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613504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669077-B497-459B-927D-21898BE78E1B}" type="datetime1">
              <a:rPr lang="en-US" smtClean="0"/>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875264" y="6422065"/>
            <a:ext cx="1016000" cy="365125"/>
          </a:xfrm>
        </p:spPr>
        <p:txBody>
          <a:bodyPr/>
          <a:lstStyle/>
          <a:p>
            <a:fld id="{401CF334-2D5C-4859-84A6-CA7E6E43FAEB}" type="slidenum">
              <a:rPr lang="en-US" smtClean="0"/>
              <a:t>‹#›</a:t>
            </a:fld>
            <a:endParaRPr lang="en-US" dirty="0"/>
          </a:p>
        </p:txBody>
      </p:sp>
      <p:sp>
        <p:nvSpPr>
          <p:cNvPr id="3" name="Text Placeholder 2"/>
          <p:cNvSpPr>
            <a:spLocks noGrp="1"/>
          </p:cNvSpPr>
          <p:nvPr>
            <p:ph type="body" idx="2"/>
          </p:nvPr>
        </p:nvSpPr>
        <p:spPr>
          <a:xfrm>
            <a:off x="609599" y="214424"/>
            <a:ext cx="9448801"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Edit Master text styles</a:t>
            </a:r>
          </a:p>
        </p:txBody>
      </p:sp>
      <p:sp>
        <p:nvSpPr>
          <p:cNvPr id="2" name="Title 1"/>
          <p:cNvSpPr>
            <a:spLocks noGrp="1"/>
          </p:cNvSpPr>
          <p:nvPr>
            <p:ph type="title"/>
          </p:nvPr>
        </p:nvSpPr>
        <p:spPr>
          <a:xfrm>
            <a:off x="609600" y="1185528"/>
            <a:ext cx="94488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74883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a:xfrm>
            <a:off x="609600" y="6422065"/>
            <a:ext cx="2844800" cy="365125"/>
          </a:xfrm>
        </p:spPr>
        <p:txBody>
          <a:bodyPr/>
          <a:lstStyle/>
          <a:p>
            <a:fld id="{E5371151-446F-4595-B3D3-21EF3A6E9BFE}" type="datetime1">
              <a:rPr lang="en-US" smtClean="0"/>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Edit Master text styles</a:t>
            </a:r>
          </a:p>
        </p:txBody>
      </p:sp>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163110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White">
      <p:bgRef idx="1003">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2">
              <a:lumMod val="75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dirty="0"/>
          </a:p>
        </p:txBody>
      </p:sp>
      <p:sp>
        <p:nvSpPr>
          <p:cNvPr id="10" name="Date Placeholder 9"/>
          <p:cNvSpPr>
            <a:spLocks noGrp="1"/>
          </p:cNvSpPr>
          <p:nvPr userDrawn="1">
            <p:ph type="dt" sz="half" idx="2"/>
          </p:nvPr>
        </p:nvSpPr>
        <p:spPr bwMode="invGray">
          <a:xfrm>
            <a:off x="609600" y="6422065"/>
            <a:ext cx="2844800" cy="365125"/>
          </a:xfrm>
          <a:prstGeom prst="rect">
            <a:avLst/>
          </a:prstGeom>
        </p:spPr>
        <p:txBody>
          <a:bodyPr vert="horz" bIns="0" anchor="b"/>
          <a:lstStyle>
            <a:lvl1pPr algn="l" eaLnBrk="1" latinLnBrk="0" hangingPunct="1">
              <a:defRPr kumimoji="0" sz="1000">
                <a:solidFill>
                  <a:schemeClr val="tx2"/>
                </a:solidFill>
              </a:defRPr>
            </a:lvl1pPr>
          </a:lstStyle>
          <a:p>
            <a:fld id="{671E04DB-BE65-47F8-B877-7DBE6DFA71B8}" type="datetime1">
              <a:rPr lang="en-US" smtClean="0"/>
              <a:t>3/8/2016</a:t>
            </a:fld>
            <a:endParaRPr lang="en-US" dirty="0"/>
          </a:p>
        </p:txBody>
      </p:sp>
      <p:sp>
        <p:nvSpPr>
          <p:cNvPr id="22" name="Footer Placeholder 21"/>
          <p:cNvSpPr>
            <a:spLocks noGrp="1"/>
          </p:cNvSpPr>
          <p:nvPr userDrawn="1">
            <p:ph type="ftr" sz="quarter" idx="3"/>
          </p:nvPr>
        </p:nvSpPr>
        <p:spPr bwMode="invGray">
          <a:xfrm>
            <a:off x="4165600" y="6422065"/>
            <a:ext cx="3860800" cy="365125"/>
          </a:xfrm>
          <a:prstGeom prst="rect">
            <a:avLst/>
          </a:prstGeom>
        </p:spPr>
        <p:txBody>
          <a:bodyPr vert="horz" lIns="0" rIns="0" bIns="0" anchor="b"/>
          <a:lstStyle>
            <a:lvl1pPr algn="ctr" eaLnBrk="1" latinLnBrk="0" hangingPunct="1">
              <a:defRPr kumimoji="0" sz="1000">
                <a:solidFill>
                  <a:schemeClr val="tx2"/>
                </a:solidFill>
              </a:defRPr>
            </a:lvl1pPr>
          </a:lstStyle>
          <a:p>
            <a:endParaRPr lang="en-US" dirty="0"/>
          </a:p>
        </p:txBody>
      </p:sp>
      <p:sp>
        <p:nvSpPr>
          <p:cNvPr id="18" name="Slide Number Placeholder 17"/>
          <p:cNvSpPr>
            <a:spLocks noGrp="1"/>
          </p:cNvSpPr>
          <p:nvPr userDrawn="1">
            <p:ph type="sldNum" sz="quarter" idx="4"/>
          </p:nvPr>
        </p:nvSpPr>
        <p:spPr bwMode="invGray">
          <a:xfrm>
            <a:off x="10871200" y="6422065"/>
            <a:ext cx="1016000" cy="365125"/>
          </a:xfrm>
          <a:prstGeom prst="rect">
            <a:avLst/>
          </a:prstGeom>
        </p:spPr>
        <p:txBody>
          <a:bodyPr vert="horz" lIns="0" tIns="0" rIns="0" bIns="0" anchor="b"/>
          <a:lstStyle>
            <a:lvl1pPr algn="r" eaLnBrk="1" latinLnBrk="0" hangingPunct="1">
              <a:defRPr kumimoji="0" sz="1000">
                <a:solidFill>
                  <a:schemeClr val="tx2"/>
                </a:solidFill>
              </a:defRPr>
            </a:lvl1pPr>
          </a:lstStyle>
          <a:p>
            <a:fld id="{401CF334-2D5C-4859-84A6-CA7E6E43FAEB}" type="slidenum">
              <a:rPr lang="en-US" smtClean="0"/>
              <a:pPr/>
              <a:t>‹#›</a:t>
            </a:fld>
            <a:endParaRPr lang="en-US" dirty="0"/>
          </a:p>
        </p:txBody>
      </p:sp>
      <p:sp>
        <p:nvSpPr>
          <p:cNvPr id="30" name="Text Placeholder 29"/>
          <p:cNvSpPr>
            <a:spLocks noGrp="1"/>
          </p:cNvSpPr>
          <p:nvPr userDrawn="1">
            <p:ph type="body" idx="1"/>
          </p:nvPr>
        </p:nvSpPr>
        <p:spPr>
          <a:xfrm>
            <a:off x="609600" y="1600201"/>
            <a:ext cx="9956800" cy="4525963"/>
          </a:xfrm>
          <a:prstGeom prst="rect">
            <a:avLst/>
          </a:prstGeom>
        </p:spPr>
        <p:txBody>
          <a:bodyPr vert="horz">
            <a:normAutofit/>
          </a:bodyPr>
          <a:lstStyle/>
          <a:p>
            <a:pPr lvl="0" eaLnBrk="1" latinLnBrk="0" hangingPunct="1"/>
            <a:r>
              <a:rPr kumimoji="0" lang="en-US" smtClean="0"/>
              <a:t>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9" name="Title Placeholder 8"/>
          <p:cNvSpPr>
            <a:spLocks noGrp="1"/>
          </p:cNvSpPr>
          <p:nvPr userDrawn="1">
            <p:ph type="title"/>
          </p:nvPr>
        </p:nvSpPr>
        <p:spPr>
          <a:xfrm>
            <a:off x="609600" y="274638"/>
            <a:ext cx="99568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16" name="Freeform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2">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dirty="0"/>
          </a:p>
        </p:txBody>
      </p:sp>
    </p:spTree>
    <p:extLst>
      <p:ext uri="{BB962C8B-B14F-4D97-AF65-F5344CB8AC3E}">
        <p14:creationId xmlns:p14="http://schemas.microsoft.com/office/powerpoint/2010/main" val="3440511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armviz.io/"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github.com/projectkudu/ARMClient" TargetMode="External"/><Relationship Id="rId3" Type="http://schemas.openxmlformats.org/officeDocument/2006/relationships/hyperlink" Target="https://code.visualstudio.com/" TargetMode="External"/><Relationship Id="rId7" Type="http://schemas.openxmlformats.org/officeDocument/2006/relationships/hyperlink" Target="https://resources.azur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armviz.io/" TargetMode="External"/><Relationship Id="rId5" Type="http://schemas.openxmlformats.org/officeDocument/2006/relationships/hyperlink" Target="https://atom.io/" TargetMode="External"/><Relationship Id="rId4" Type="http://schemas.openxmlformats.org/officeDocument/2006/relationships/hyperlink" Target="https://azure.microsoft.com/en-us/documentation/template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shane@baldacchino.net" TargetMode="External"/><Relationship Id="rId7"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ubtitle 17"/>
          <p:cNvSpPr>
            <a:spLocks noGrp="1"/>
          </p:cNvSpPr>
          <p:nvPr>
            <p:ph type="subTitle" idx="1"/>
          </p:nvPr>
        </p:nvSpPr>
        <p:spPr>
          <a:xfrm>
            <a:off x="2799490" y="4566838"/>
            <a:ext cx="8640064" cy="1752600"/>
          </a:xfrm>
        </p:spPr>
        <p:txBody>
          <a:bodyPr>
            <a:normAutofit/>
          </a:bodyPr>
          <a:lstStyle/>
          <a:p>
            <a:r>
              <a:rPr lang="en-US" sz="2800" dirty="0" smtClean="0"/>
              <a:t>Shane Baldacchino</a:t>
            </a:r>
            <a:endParaRPr lang="en-US" sz="2800" dirty="0"/>
          </a:p>
        </p:txBody>
      </p:sp>
      <p:sp>
        <p:nvSpPr>
          <p:cNvPr id="4" name="Subtitle 17"/>
          <p:cNvSpPr txBox="1">
            <a:spLocks/>
          </p:cNvSpPr>
          <p:nvPr/>
        </p:nvSpPr>
        <p:spPr>
          <a:xfrm>
            <a:off x="233270" y="837135"/>
            <a:ext cx="10660871" cy="1752600"/>
          </a:xfrm>
          <a:prstGeom prst="rect">
            <a:avLst/>
          </a:prstGeom>
        </p:spPr>
        <p:txBody>
          <a:bodyPr vert="horz" tIns="0" rIns="45720" bIns="0" anchor="b">
            <a:noAutofit/>
          </a:bodyPr>
          <a:lstStyle>
            <a:lvl1pPr marL="0" indent="0" algn="r"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457200" indent="0" algn="ctr" rtl="0" eaLnBrk="1" latinLnBrk="0" hangingPunct="1">
              <a:spcBef>
                <a:spcPct val="20000"/>
              </a:spcBef>
              <a:buClr>
                <a:schemeClr val="accent1"/>
              </a:buClr>
              <a:buSzPct val="90000"/>
              <a:buFont typeface="Wingdings 2"/>
              <a:buNone/>
              <a:defRPr kumimoji="0" sz="26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85000"/>
              <a:buFont typeface="Arial"/>
              <a:buNone/>
              <a:defRPr kumimoji="0" sz="24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90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100000"/>
              <a:buFont typeface="Arial"/>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Font typeface="Arial"/>
              <a:buNone/>
              <a:defRPr kumimoji="0" sz="2000" kern="1200" baseline="0">
                <a:solidFill>
                  <a:schemeClr val="tx1"/>
                </a:solidFill>
                <a:latin typeface="+mn-lt"/>
                <a:ea typeface="+mn-ea"/>
                <a:cs typeface="+mn-cs"/>
              </a:defRPr>
            </a:lvl6pPr>
            <a:lvl7pPr marL="2743200" indent="0" algn="ctr" rtl="0" eaLnBrk="1" latinLnBrk="0" hangingPunct="1">
              <a:spcBef>
                <a:spcPct val="20000"/>
              </a:spcBef>
              <a:buClr>
                <a:schemeClr val="accent6"/>
              </a:buClr>
              <a:buSzPct val="100000"/>
              <a:buFont typeface="Arial"/>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6"/>
              </a:buClr>
              <a:buFont typeface="Arial"/>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6"/>
              </a:buClr>
              <a:buFont typeface="Arial"/>
              <a:buNone/>
              <a:defRPr kumimoji="0"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
                <a:srgbClr val="1CADE4"/>
              </a:buClr>
              <a:buSzPct val="80000"/>
              <a:buFont typeface="Wingdings 2"/>
              <a:buNone/>
              <a:tabLst/>
              <a:defRPr/>
            </a:pPr>
            <a:r>
              <a:rPr kumimoji="0" lang="en-US" sz="6000" b="0" i="0" u="none" strike="noStrike" kern="1200" cap="none" spc="0" normalizeH="0" baseline="0" noProof="0" dirty="0" smtClean="0">
                <a:ln>
                  <a:noFill/>
                </a:ln>
                <a:solidFill>
                  <a:prstClr val="white"/>
                </a:solidFill>
                <a:effectLst/>
                <a:uLnTx/>
                <a:uFillTx/>
                <a:latin typeface="Calibri" panose="020F0502020204030204"/>
                <a:ea typeface="+mn-ea"/>
                <a:cs typeface="+mn-cs"/>
              </a:rPr>
              <a:t>Automation and Scale on Azure </a:t>
            </a:r>
            <a:br>
              <a:rPr kumimoji="0" lang="en-US" sz="6000" b="0" i="0" u="none" strike="noStrike" kern="1200" cap="none" spc="0" normalizeH="0" baseline="0" noProof="0" dirty="0" smtClean="0">
                <a:ln>
                  <a:noFill/>
                </a:ln>
                <a:solidFill>
                  <a:prstClr val="white"/>
                </a:solidFill>
                <a:effectLst/>
                <a:uLnTx/>
                <a:uFillTx/>
                <a:latin typeface="Calibri" panose="020F0502020204030204"/>
                <a:ea typeface="+mn-ea"/>
                <a:cs typeface="+mn-cs"/>
              </a:rPr>
            </a:br>
            <a:r>
              <a:rPr kumimoji="0" lang="en-US" sz="3200" b="0" i="0" u="none" strike="noStrike" kern="1200" cap="none" spc="0" normalizeH="0" baseline="0" noProof="0" dirty="0" smtClean="0">
                <a:ln>
                  <a:noFill/>
                </a:ln>
                <a:solidFill>
                  <a:prstClr val="white"/>
                </a:solidFill>
                <a:effectLst/>
                <a:uLnTx/>
                <a:uFillTx/>
                <a:latin typeface="Calibri" panose="020F0502020204030204"/>
                <a:ea typeface="+mn-ea"/>
                <a:cs typeface="+mn-cs"/>
              </a:rPr>
              <a:t>An Introduction to ARM templates</a:t>
            </a:r>
            <a:endPar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8344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518159" y="274638"/>
            <a:ext cx="10936637" cy="1143000"/>
          </a:xfrm>
        </p:spPr>
        <p:txBody>
          <a:bodyPr>
            <a:normAutofit/>
          </a:bodyPr>
          <a:lstStyle/>
          <a:p>
            <a:r>
              <a:rPr lang="en-US" dirty="0" smtClean="0"/>
              <a:t>Deployment – Azure PowerShell</a:t>
            </a:r>
            <a:endParaRPr lang="en-US" dirty="0"/>
          </a:p>
        </p:txBody>
      </p:sp>
      <p:sp>
        <p:nvSpPr>
          <p:cNvPr id="13" name="Rectangle 12"/>
          <p:cNvSpPr/>
          <p:nvPr/>
        </p:nvSpPr>
        <p:spPr>
          <a:xfrm>
            <a:off x="518159" y="1417638"/>
            <a:ext cx="11191242" cy="4201150"/>
          </a:xfrm>
          <a:prstGeom prst="rect">
            <a:avLst/>
          </a:prstGeom>
        </p:spPr>
        <p:txBody>
          <a:bodyPr wrap="square">
            <a:spAutoFit/>
          </a:bodyPr>
          <a:lstStyle/>
          <a:p>
            <a:r>
              <a:rPr lang="en-AU" sz="3200" dirty="0">
                <a:solidFill>
                  <a:schemeClr val="bg2">
                    <a:lumMod val="75000"/>
                  </a:schemeClr>
                </a:solidFill>
              </a:rPr>
              <a:t>New-</a:t>
            </a:r>
            <a:r>
              <a:rPr lang="en-AU" sz="3200" dirty="0" err="1">
                <a:solidFill>
                  <a:schemeClr val="bg2">
                    <a:lumMod val="75000"/>
                  </a:schemeClr>
                </a:solidFill>
              </a:rPr>
              <a:t>AzureRmResourceGroupDeployment</a:t>
            </a:r>
            <a:r>
              <a:rPr lang="en-AU" sz="3200" dirty="0"/>
              <a:t> `</a:t>
            </a:r>
          </a:p>
          <a:p>
            <a:r>
              <a:rPr lang="en-AU" sz="3200" dirty="0"/>
              <a:t>    </a:t>
            </a:r>
            <a:r>
              <a:rPr lang="en-AU" sz="3200" dirty="0">
                <a:solidFill>
                  <a:srgbClr val="CC9900"/>
                </a:solidFill>
              </a:rPr>
              <a:t>-Name </a:t>
            </a:r>
            <a:r>
              <a:rPr lang="en-AU" sz="3200" dirty="0">
                <a:solidFill>
                  <a:srgbClr val="FF0000"/>
                </a:solidFill>
              </a:rPr>
              <a:t>$</a:t>
            </a:r>
            <a:r>
              <a:rPr lang="en-AU" sz="3200" dirty="0" err="1">
                <a:solidFill>
                  <a:srgbClr val="FF0000"/>
                </a:solidFill>
              </a:rPr>
              <a:t>DeploymentName</a:t>
            </a:r>
            <a:r>
              <a:rPr lang="en-AU" sz="3200" dirty="0">
                <a:solidFill>
                  <a:srgbClr val="FF0000"/>
                </a:solidFill>
              </a:rPr>
              <a:t> </a:t>
            </a:r>
            <a:r>
              <a:rPr lang="en-AU" sz="3200" dirty="0"/>
              <a:t>`</a:t>
            </a:r>
          </a:p>
          <a:p>
            <a:r>
              <a:rPr lang="en-AU" sz="3200" dirty="0"/>
              <a:t>    </a:t>
            </a:r>
            <a:r>
              <a:rPr lang="en-AU" sz="3200" dirty="0">
                <a:solidFill>
                  <a:schemeClr val="accent1">
                    <a:lumMod val="50000"/>
                  </a:schemeClr>
                </a:solidFill>
              </a:rPr>
              <a:t>-</a:t>
            </a:r>
            <a:r>
              <a:rPr lang="en-AU" sz="3200" dirty="0" err="1">
                <a:solidFill>
                  <a:srgbClr val="CC9900"/>
                </a:solidFill>
              </a:rPr>
              <a:t>ResourceGroupName</a:t>
            </a:r>
            <a:r>
              <a:rPr lang="en-AU" sz="3200" dirty="0">
                <a:solidFill>
                  <a:srgbClr val="CC9900"/>
                </a:solidFill>
              </a:rPr>
              <a:t> </a:t>
            </a:r>
            <a:r>
              <a:rPr lang="en-AU" sz="3200" dirty="0">
                <a:solidFill>
                  <a:schemeClr val="accent1">
                    <a:lumMod val="50000"/>
                  </a:schemeClr>
                </a:solidFill>
              </a:rPr>
              <a:t>	</a:t>
            </a:r>
            <a:r>
              <a:rPr lang="en-AU" sz="3200" dirty="0">
                <a:solidFill>
                  <a:srgbClr val="FF0000"/>
                </a:solidFill>
              </a:rPr>
              <a:t>$</a:t>
            </a:r>
            <a:r>
              <a:rPr lang="en-AU" sz="3200" dirty="0" err="1">
                <a:solidFill>
                  <a:srgbClr val="FF0000"/>
                </a:solidFill>
              </a:rPr>
              <a:t>AzureResourceGroup.</a:t>
            </a:r>
            <a:r>
              <a:rPr lang="en-AU" sz="3200" dirty="0" err="1">
                <a:solidFill>
                  <a:srgbClr val="CC9900"/>
                </a:solidFill>
              </a:rPr>
              <a:t>ResourceGroupName</a:t>
            </a:r>
            <a:r>
              <a:rPr lang="en-AU" sz="3200" dirty="0">
                <a:solidFill>
                  <a:srgbClr val="CC9900"/>
                </a:solidFill>
              </a:rPr>
              <a:t> </a:t>
            </a:r>
            <a:r>
              <a:rPr lang="en-AU" sz="3200" dirty="0"/>
              <a:t>`</a:t>
            </a:r>
          </a:p>
          <a:p>
            <a:r>
              <a:rPr lang="en-AU" sz="3200" dirty="0"/>
              <a:t>    </a:t>
            </a:r>
            <a:r>
              <a:rPr lang="en-AU" sz="3200" dirty="0" err="1">
                <a:solidFill>
                  <a:srgbClr val="CC9900"/>
                </a:solidFill>
              </a:rPr>
              <a:t>TemplateFile</a:t>
            </a:r>
            <a:r>
              <a:rPr lang="en-AU" sz="3200" dirty="0" smtClean="0">
                <a:solidFill>
                  <a:schemeClr val="bg2">
                    <a:lumMod val="75000"/>
                  </a:schemeClr>
                </a:solidFill>
              </a:rPr>
              <a:t>- </a:t>
            </a:r>
            <a:r>
              <a:rPr lang="en-AU" sz="3200" dirty="0" err="1">
                <a:solidFill>
                  <a:schemeClr val="bg2">
                    <a:lumMod val="75000"/>
                  </a:schemeClr>
                </a:solidFill>
              </a:rPr>
              <a:t>azureDeployment.json</a:t>
            </a:r>
            <a:r>
              <a:rPr lang="en-AU" sz="3200" dirty="0"/>
              <a:t> </a:t>
            </a:r>
            <a:r>
              <a:rPr lang="en-AU" sz="3200" dirty="0" smtClean="0"/>
              <a:t>`</a:t>
            </a:r>
            <a:endParaRPr lang="en-AU" sz="3200" dirty="0"/>
          </a:p>
          <a:p>
            <a:r>
              <a:rPr lang="en-AU" sz="3200" dirty="0">
                <a:solidFill>
                  <a:srgbClr val="CC9900"/>
                </a:solidFill>
              </a:rPr>
              <a:t>    -</a:t>
            </a:r>
            <a:r>
              <a:rPr lang="en-AU" sz="3200" dirty="0" err="1">
                <a:solidFill>
                  <a:srgbClr val="CC9900"/>
                </a:solidFill>
              </a:rPr>
              <a:t>TemplateParameterFile</a:t>
            </a:r>
            <a:r>
              <a:rPr lang="en-AU" sz="3200" dirty="0">
                <a:solidFill>
                  <a:srgbClr val="CC9900"/>
                </a:solidFill>
              </a:rPr>
              <a:t> </a:t>
            </a:r>
            <a:r>
              <a:rPr lang="en-AU" sz="3200" dirty="0">
                <a:solidFill>
                  <a:schemeClr val="accent1">
                    <a:lumMod val="50000"/>
                  </a:schemeClr>
                </a:solidFill>
              </a:rPr>
              <a:t>	</a:t>
            </a:r>
            <a:r>
              <a:rPr lang="en-AU" sz="3200" dirty="0" err="1" smtClean="0">
                <a:solidFill>
                  <a:schemeClr val="bg2">
                    <a:lumMod val="75000"/>
                  </a:schemeClr>
                </a:solidFill>
              </a:rPr>
              <a:t>azureDeployment.parameters.json</a:t>
            </a:r>
            <a:r>
              <a:rPr lang="en-AU" sz="3200" dirty="0" smtClean="0"/>
              <a:t> </a:t>
            </a:r>
            <a:r>
              <a:rPr lang="en-AU" sz="3200" dirty="0"/>
              <a:t>`</a:t>
            </a:r>
          </a:p>
          <a:p>
            <a:r>
              <a:rPr lang="en-AU" sz="3200" dirty="0"/>
              <a:t>    </a:t>
            </a:r>
            <a:r>
              <a:rPr lang="en-AU" sz="3200" dirty="0">
                <a:solidFill>
                  <a:srgbClr val="FF0000"/>
                </a:solidFill>
              </a:rPr>
              <a:t>@</a:t>
            </a:r>
            <a:r>
              <a:rPr lang="en-AU" sz="3200" dirty="0" err="1">
                <a:solidFill>
                  <a:srgbClr val="FF0000"/>
                </a:solidFill>
              </a:rPr>
              <a:t>additionalParameters</a:t>
            </a:r>
            <a:r>
              <a:rPr lang="en-AU" sz="3200" dirty="0">
                <a:solidFill>
                  <a:srgbClr val="FF0000"/>
                </a:solidFill>
              </a:rPr>
              <a:t> </a:t>
            </a:r>
            <a:r>
              <a:rPr lang="en-AU" sz="3200" dirty="0"/>
              <a:t>`</a:t>
            </a:r>
          </a:p>
          <a:p>
            <a:r>
              <a:rPr lang="en-AU" sz="3200" dirty="0"/>
              <a:t>    </a:t>
            </a:r>
            <a:r>
              <a:rPr lang="en-AU" sz="3200" dirty="0">
                <a:solidFill>
                  <a:srgbClr val="CC9900"/>
                </a:solidFill>
              </a:rPr>
              <a:t>-Verbose -Force </a:t>
            </a:r>
          </a:p>
          <a:p>
            <a:endParaRPr lang="en-AU" sz="1100" dirty="0"/>
          </a:p>
        </p:txBody>
      </p:sp>
    </p:spTree>
    <p:extLst>
      <p:ext uri="{BB962C8B-B14F-4D97-AF65-F5344CB8AC3E}">
        <p14:creationId xmlns:p14="http://schemas.microsoft.com/office/powerpoint/2010/main" val="2213482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518159" y="274638"/>
            <a:ext cx="10936637" cy="1143000"/>
          </a:xfrm>
        </p:spPr>
        <p:txBody>
          <a:bodyPr>
            <a:normAutofit/>
          </a:bodyPr>
          <a:lstStyle/>
          <a:p>
            <a:r>
              <a:rPr lang="en-US" dirty="0" smtClean="0"/>
              <a:t>Demo</a:t>
            </a:r>
            <a:endParaRPr lang="en-US" dirty="0"/>
          </a:p>
        </p:txBody>
      </p:sp>
    </p:spTree>
    <p:extLst>
      <p:ext uri="{BB962C8B-B14F-4D97-AF65-F5344CB8AC3E}">
        <p14:creationId xmlns:p14="http://schemas.microsoft.com/office/powerpoint/2010/main" val="3374715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518159" y="274638"/>
            <a:ext cx="10936637" cy="1143000"/>
          </a:xfrm>
        </p:spPr>
        <p:txBody>
          <a:bodyPr>
            <a:normAutofit/>
          </a:bodyPr>
          <a:lstStyle/>
          <a:p>
            <a:r>
              <a:rPr lang="en-US" dirty="0" smtClean="0"/>
              <a:t>Deployment – Azure </a:t>
            </a:r>
            <a:r>
              <a:rPr lang="en-US" dirty="0" err="1" smtClean="0"/>
              <a:t>xPlat</a:t>
            </a:r>
            <a:r>
              <a:rPr lang="en-US" dirty="0" smtClean="0"/>
              <a:t> CLI</a:t>
            </a:r>
            <a:endParaRPr lang="en-US" dirty="0"/>
          </a:p>
        </p:txBody>
      </p:sp>
      <p:sp>
        <p:nvSpPr>
          <p:cNvPr id="13" name="Rectangle 12"/>
          <p:cNvSpPr/>
          <p:nvPr/>
        </p:nvSpPr>
        <p:spPr>
          <a:xfrm>
            <a:off x="518159" y="1417638"/>
            <a:ext cx="11191242" cy="2723823"/>
          </a:xfrm>
          <a:prstGeom prst="rect">
            <a:avLst/>
          </a:prstGeom>
        </p:spPr>
        <p:txBody>
          <a:bodyPr wrap="square">
            <a:spAutoFit/>
          </a:bodyPr>
          <a:lstStyle/>
          <a:p>
            <a:pPr lvl="0" eaLnBrk="0" fontAlgn="base" hangingPunct="0">
              <a:spcBef>
                <a:spcPct val="0"/>
              </a:spcBef>
              <a:spcAft>
                <a:spcPct val="0"/>
              </a:spcAft>
            </a:pPr>
            <a:r>
              <a:rPr lang="en-US" altLang="en-US" sz="4000" dirty="0">
                <a:solidFill>
                  <a:schemeClr val="bg2">
                    <a:lumMod val="75000"/>
                  </a:schemeClr>
                </a:solidFill>
              </a:rPr>
              <a:t>azure group create </a:t>
            </a:r>
            <a:r>
              <a:rPr lang="en-US" altLang="en-US" sz="4000" dirty="0" smtClean="0">
                <a:solidFill>
                  <a:srgbClr val="FF9933"/>
                </a:solidFill>
              </a:rPr>
              <a:t>"</a:t>
            </a:r>
            <a:r>
              <a:rPr lang="en-US" altLang="en-US" sz="4000" dirty="0" err="1" smtClean="0">
                <a:solidFill>
                  <a:srgbClr val="FF0000"/>
                </a:solidFill>
              </a:rPr>
              <a:t>demoRG</a:t>
            </a:r>
            <a:r>
              <a:rPr lang="en-US" altLang="en-US" sz="4000" dirty="0">
                <a:solidFill>
                  <a:srgbClr val="FF9933"/>
                </a:solidFill>
              </a:rPr>
              <a:t>" </a:t>
            </a:r>
            <a:r>
              <a:rPr lang="en-US" altLang="en-US" sz="4000" dirty="0" smtClean="0">
                <a:solidFill>
                  <a:srgbClr val="FF9933"/>
                </a:solidFill>
              </a:rPr>
              <a:t>"</a:t>
            </a:r>
            <a:r>
              <a:rPr lang="en-US" altLang="en-US" sz="4000" dirty="0" smtClean="0">
                <a:solidFill>
                  <a:srgbClr val="FF0000"/>
                </a:solidFill>
              </a:rPr>
              <a:t>Australia </a:t>
            </a:r>
            <a:r>
              <a:rPr lang="en-US" altLang="en-US" sz="4000" dirty="0" err="1" smtClean="0">
                <a:solidFill>
                  <a:srgbClr val="FF0000"/>
                </a:solidFill>
              </a:rPr>
              <a:t>SouthEast</a:t>
            </a:r>
            <a:r>
              <a:rPr lang="en-US" altLang="en-US" sz="4000" dirty="0" smtClean="0">
                <a:solidFill>
                  <a:srgbClr val="FF9933"/>
                </a:solidFill>
              </a:rPr>
              <a:t>"</a:t>
            </a:r>
            <a:r>
              <a:rPr lang="en-US" altLang="en-US" sz="4000" dirty="0" smtClean="0">
                <a:solidFill>
                  <a:schemeClr val="bg1"/>
                </a:solidFill>
              </a:rPr>
              <a:t> </a:t>
            </a:r>
            <a:endParaRPr lang="en-US" altLang="en-US" sz="4000" dirty="0">
              <a:solidFill>
                <a:schemeClr val="bg1"/>
              </a:solidFill>
            </a:endParaRPr>
          </a:p>
          <a:p>
            <a:pPr lvl="0" eaLnBrk="0" fontAlgn="base" hangingPunct="0">
              <a:spcBef>
                <a:spcPct val="0"/>
              </a:spcBef>
              <a:spcAft>
                <a:spcPct val="0"/>
              </a:spcAft>
            </a:pPr>
            <a:r>
              <a:rPr lang="en-US" altLang="en-US" sz="4000" dirty="0">
                <a:solidFill>
                  <a:schemeClr val="bg1"/>
                </a:solidFill>
              </a:rPr>
              <a:t>	</a:t>
            </a:r>
            <a:r>
              <a:rPr lang="en-US" altLang="en-US" sz="4000" dirty="0">
                <a:solidFill>
                  <a:srgbClr val="FF9933"/>
                </a:solidFill>
              </a:rPr>
              <a:t>-f </a:t>
            </a:r>
            <a:r>
              <a:rPr lang="en-US" altLang="en-US" sz="4000" dirty="0" err="1">
                <a:solidFill>
                  <a:schemeClr val="bg2">
                    <a:lumMod val="75000"/>
                  </a:schemeClr>
                </a:solidFill>
              </a:rPr>
              <a:t>azuredeploy.json</a:t>
            </a:r>
            <a:r>
              <a:rPr lang="en-US" altLang="en-US" sz="4000" dirty="0">
                <a:solidFill>
                  <a:schemeClr val="bg2">
                    <a:lumMod val="75000"/>
                  </a:schemeClr>
                </a:solidFill>
              </a:rPr>
              <a:t> </a:t>
            </a:r>
          </a:p>
          <a:p>
            <a:pPr lvl="0" eaLnBrk="0" fontAlgn="base" hangingPunct="0">
              <a:spcBef>
                <a:spcPct val="0"/>
              </a:spcBef>
              <a:spcAft>
                <a:spcPct val="0"/>
              </a:spcAft>
            </a:pPr>
            <a:r>
              <a:rPr lang="en-US" altLang="en-US" sz="4000" dirty="0">
                <a:solidFill>
                  <a:schemeClr val="bg1"/>
                </a:solidFill>
              </a:rPr>
              <a:t>	</a:t>
            </a:r>
            <a:r>
              <a:rPr lang="en-US" altLang="en-US" sz="4000" dirty="0">
                <a:solidFill>
                  <a:srgbClr val="FF9933"/>
                </a:solidFill>
              </a:rPr>
              <a:t>-d </a:t>
            </a:r>
            <a:r>
              <a:rPr lang="en-US" altLang="en-US" sz="4000" dirty="0" smtClean="0">
                <a:solidFill>
                  <a:srgbClr val="FF9933"/>
                </a:solidFill>
              </a:rPr>
              <a:t>"</a:t>
            </a:r>
            <a:r>
              <a:rPr lang="en-US" altLang="en-US" sz="4000" dirty="0" err="1" smtClean="0">
                <a:solidFill>
                  <a:srgbClr val="FF0000"/>
                </a:solidFill>
              </a:rPr>
              <a:t>demoDeploy</a:t>
            </a:r>
            <a:r>
              <a:rPr lang="en-US" altLang="en-US" sz="4000" dirty="0">
                <a:solidFill>
                  <a:srgbClr val="FF9933"/>
                </a:solidFill>
              </a:rPr>
              <a:t>"</a:t>
            </a:r>
            <a:r>
              <a:rPr lang="en-US" altLang="en-US" sz="4000" dirty="0">
                <a:solidFill>
                  <a:schemeClr val="bg1"/>
                </a:solidFill>
              </a:rPr>
              <a:t> </a:t>
            </a:r>
          </a:p>
          <a:p>
            <a:pPr lvl="0" eaLnBrk="0" fontAlgn="base" hangingPunct="0">
              <a:spcBef>
                <a:spcPct val="0"/>
              </a:spcBef>
              <a:spcAft>
                <a:spcPct val="0"/>
              </a:spcAft>
            </a:pPr>
            <a:r>
              <a:rPr lang="en-US" altLang="en-US" sz="4000" dirty="0">
                <a:solidFill>
                  <a:schemeClr val="bg1"/>
                </a:solidFill>
              </a:rPr>
              <a:t>	</a:t>
            </a:r>
            <a:r>
              <a:rPr lang="en-US" altLang="en-US" sz="4000" dirty="0">
                <a:solidFill>
                  <a:srgbClr val="FF9933"/>
                </a:solidFill>
              </a:rPr>
              <a:t>-e</a:t>
            </a:r>
            <a:r>
              <a:rPr lang="en-US" altLang="en-US" sz="4000" dirty="0">
                <a:solidFill>
                  <a:schemeClr val="bg1"/>
                </a:solidFill>
              </a:rPr>
              <a:t> </a:t>
            </a:r>
            <a:r>
              <a:rPr lang="en-US" altLang="en-US" sz="4000" dirty="0" err="1">
                <a:solidFill>
                  <a:schemeClr val="bg2">
                    <a:lumMod val="75000"/>
                  </a:schemeClr>
                </a:solidFill>
              </a:rPr>
              <a:t>azuredeploy.parameters.json</a:t>
            </a:r>
            <a:r>
              <a:rPr lang="en-US" altLang="en-US" sz="4000" dirty="0">
                <a:solidFill>
                  <a:schemeClr val="bg2">
                    <a:lumMod val="75000"/>
                  </a:schemeClr>
                </a:solidFill>
              </a:rPr>
              <a:t> </a:t>
            </a:r>
          </a:p>
          <a:p>
            <a:endParaRPr lang="en-AU" sz="1100" dirty="0"/>
          </a:p>
        </p:txBody>
      </p:sp>
    </p:spTree>
    <p:extLst>
      <p:ext uri="{BB962C8B-B14F-4D97-AF65-F5344CB8AC3E}">
        <p14:creationId xmlns:p14="http://schemas.microsoft.com/office/powerpoint/2010/main" val="1474112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err="1" smtClean="0"/>
              <a:t>ARMViz</a:t>
            </a:r>
            <a:r>
              <a:rPr lang="en-AU" dirty="0" smtClean="0"/>
              <a:t> (Azure Resource Visualiser)</a:t>
            </a:r>
            <a:endParaRPr lang="en-AU" dirty="0"/>
          </a:p>
        </p:txBody>
      </p:sp>
      <p:sp>
        <p:nvSpPr>
          <p:cNvPr id="3" name="Content Placeholder 2"/>
          <p:cNvSpPr>
            <a:spLocks noGrp="1"/>
          </p:cNvSpPr>
          <p:nvPr>
            <p:ph idx="1"/>
          </p:nvPr>
        </p:nvSpPr>
        <p:spPr/>
        <p:txBody>
          <a:bodyPr>
            <a:normAutofit/>
          </a:bodyPr>
          <a:lstStyle/>
          <a:p>
            <a:pPr lvl="0">
              <a:lnSpc>
                <a:spcPct val="90000"/>
              </a:lnSpc>
              <a:buClr>
                <a:srgbClr val="1CADE4"/>
              </a:buClr>
              <a:defRPr/>
            </a:pPr>
            <a:r>
              <a:rPr lang="en-AU" sz="3200" dirty="0" smtClean="0">
                <a:solidFill>
                  <a:prstClr val="white"/>
                </a:solidFill>
              </a:rPr>
              <a:t>Visualise , Edit &amp; Save ARM Templates</a:t>
            </a:r>
          </a:p>
          <a:p>
            <a:pPr lvl="0">
              <a:lnSpc>
                <a:spcPct val="90000"/>
              </a:lnSpc>
              <a:buClr>
                <a:srgbClr val="1CADE4"/>
              </a:buClr>
              <a:defRPr/>
            </a:pPr>
            <a:r>
              <a:rPr lang="en-US" sz="3200" dirty="0" smtClean="0">
                <a:solidFill>
                  <a:prstClr val="white"/>
                </a:solidFill>
              </a:rPr>
              <a:t>Load your own ARM Template or Leverage Gallery</a:t>
            </a:r>
            <a:endParaRPr lang="en-AU" sz="3200" dirty="0" smtClean="0">
              <a:solidFill>
                <a:prstClr val="white"/>
              </a:solidFill>
            </a:endParaRPr>
          </a:p>
          <a:p>
            <a:pPr lvl="0">
              <a:lnSpc>
                <a:spcPct val="90000"/>
              </a:lnSpc>
              <a:buClr>
                <a:srgbClr val="1CADE4"/>
              </a:buClr>
              <a:defRPr/>
            </a:pPr>
            <a:r>
              <a:rPr lang="en-US" sz="3200" dirty="0" smtClean="0">
                <a:solidFill>
                  <a:prstClr val="white"/>
                </a:solidFill>
              </a:rPr>
              <a:t>GitHub project</a:t>
            </a:r>
          </a:p>
          <a:p>
            <a:pPr lvl="0">
              <a:lnSpc>
                <a:spcPct val="90000"/>
              </a:lnSpc>
              <a:buClr>
                <a:srgbClr val="1CADE4"/>
              </a:buClr>
              <a:defRPr/>
            </a:pPr>
            <a:r>
              <a:rPr lang="en-US" sz="3200" dirty="0" smtClean="0">
                <a:solidFill>
                  <a:prstClr val="white"/>
                </a:solidFill>
                <a:hlinkClick r:id="rId3"/>
              </a:rPr>
              <a:t>http://armviz.io</a:t>
            </a:r>
            <a:r>
              <a:rPr lang="en-US" sz="3200" dirty="0" smtClean="0">
                <a:solidFill>
                  <a:prstClr val="white"/>
                </a:solidFill>
              </a:rPr>
              <a:t> </a:t>
            </a:r>
            <a:endParaRPr lang="en-AU" sz="3200" dirty="0">
              <a:solidFill>
                <a:prstClr val="white"/>
              </a:solidFill>
            </a:endParaRPr>
          </a:p>
          <a:p>
            <a:pPr marL="36576" indent="0">
              <a:buNone/>
            </a:pPr>
            <a:endParaRPr lang="en-AU" dirty="0" smtClean="0">
              <a:solidFill>
                <a:srgbClr val="C00000"/>
              </a:solidFill>
            </a:endParaRPr>
          </a:p>
        </p:txBody>
      </p:sp>
    </p:spTree>
    <p:extLst>
      <p:ext uri="{BB962C8B-B14F-4D97-AF65-F5344CB8AC3E}">
        <p14:creationId xmlns:p14="http://schemas.microsoft.com/office/powerpoint/2010/main" val="2475090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Tools of the trade</a:t>
            </a:r>
            <a:endParaRPr lang="en-AU" dirty="0"/>
          </a:p>
        </p:txBody>
      </p:sp>
      <p:sp>
        <p:nvSpPr>
          <p:cNvPr id="3" name="Content Placeholder 2"/>
          <p:cNvSpPr>
            <a:spLocks noGrp="1"/>
          </p:cNvSpPr>
          <p:nvPr>
            <p:ph idx="1"/>
          </p:nvPr>
        </p:nvSpPr>
        <p:spPr>
          <a:xfrm>
            <a:off x="609600" y="1600201"/>
            <a:ext cx="12192000" cy="4525963"/>
          </a:xfrm>
        </p:spPr>
        <p:txBody>
          <a:bodyPr vert="horz">
            <a:normAutofit lnSpcReduction="10000"/>
          </a:bodyPr>
          <a:lstStyle/>
          <a:p>
            <a:pPr>
              <a:lnSpc>
                <a:spcPct val="90000"/>
              </a:lnSpc>
              <a:buClr>
                <a:srgbClr val="1CADE4"/>
              </a:buClr>
            </a:pPr>
            <a:r>
              <a:rPr lang="en-AU" sz="3200" dirty="0">
                <a:solidFill>
                  <a:prstClr val="white"/>
                </a:solidFill>
              </a:rPr>
              <a:t>Microsoft Visual Studio</a:t>
            </a:r>
          </a:p>
          <a:p>
            <a:pPr>
              <a:lnSpc>
                <a:spcPct val="90000"/>
              </a:lnSpc>
              <a:buClr>
                <a:srgbClr val="1CADE4"/>
              </a:buClr>
            </a:pPr>
            <a:r>
              <a:rPr lang="en-AU" sz="3200" dirty="0">
                <a:solidFill>
                  <a:prstClr val="white"/>
                </a:solidFill>
              </a:rPr>
              <a:t>Visual Studio Code (</a:t>
            </a:r>
            <a:r>
              <a:rPr lang="en-AU" sz="3200" dirty="0">
                <a:solidFill>
                  <a:prstClr val="white"/>
                </a:solidFill>
                <a:hlinkClick r:id="rId3"/>
              </a:rPr>
              <a:t>https://code.visualstudio.com</a:t>
            </a:r>
            <a:r>
              <a:rPr lang="en-AU" sz="3200" dirty="0">
                <a:solidFill>
                  <a:prstClr val="white"/>
                </a:solidFill>
              </a:rPr>
              <a:t>)</a:t>
            </a:r>
          </a:p>
          <a:p>
            <a:pPr>
              <a:lnSpc>
                <a:spcPct val="90000"/>
              </a:lnSpc>
              <a:buClr>
                <a:srgbClr val="1CADE4"/>
              </a:buClr>
            </a:pPr>
            <a:r>
              <a:rPr lang="en-AU" sz="3200" dirty="0">
                <a:solidFill>
                  <a:prstClr val="white"/>
                </a:solidFill>
              </a:rPr>
              <a:t>Azure Quick Start Templates </a:t>
            </a:r>
            <a:r>
              <a:rPr lang="en-AU" sz="3200" dirty="0" smtClean="0">
                <a:solidFill>
                  <a:prstClr val="white"/>
                </a:solidFill>
              </a:rPr>
              <a:t>(</a:t>
            </a:r>
            <a:r>
              <a:rPr lang="en-AU" sz="3200" dirty="0" smtClean="0">
                <a:solidFill>
                  <a:prstClr val="white"/>
                </a:solidFill>
                <a:hlinkClick r:id="rId4"/>
              </a:rPr>
              <a:t>https</a:t>
            </a:r>
            <a:r>
              <a:rPr lang="en-AU" sz="3200" dirty="0">
                <a:solidFill>
                  <a:prstClr val="white"/>
                </a:solidFill>
                <a:hlinkClick r:id="rId4"/>
              </a:rPr>
              <a:t>://azure.microsoft.com/en-us/documentation/templates</a:t>
            </a:r>
            <a:r>
              <a:rPr lang="en-AU" sz="3200" dirty="0" smtClean="0">
                <a:solidFill>
                  <a:prstClr val="white"/>
                </a:solidFill>
                <a:hlinkClick r:id="rId4"/>
              </a:rPr>
              <a:t>/</a:t>
            </a:r>
            <a:r>
              <a:rPr lang="en-AU" sz="3200" dirty="0" smtClean="0">
                <a:solidFill>
                  <a:prstClr val="white"/>
                </a:solidFill>
              </a:rPr>
              <a:t> )</a:t>
            </a:r>
            <a:endParaRPr lang="en-AU" sz="3200" dirty="0">
              <a:solidFill>
                <a:prstClr val="white"/>
              </a:solidFill>
            </a:endParaRPr>
          </a:p>
          <a:p>
            <a:pPr>
              <a:lnSpc>
                <a:spcPct val="90000"/>
              </a:lnSpc>
              <a:buClr>
                <a:srgbClr val="1CADE4"/>
              </a:buClr>
            </a:pPr>
            <a:r>
              <a:rPr lang="en-AU" sz="3200" dirty="0">
                <a:solidFill>
                  <a:prstClr val="white"/>
                </a:solidFill>
              </a:rPr>
              <a:t>Atom (</a:t>
            </a:r>
            <a:r>
              <a:rPr lang="en-AU" sz="3200" dirty="0">
                <a:solidFill>
                  <a:prstClr val="white"/>
                </a:solidFill>
                <a:hlinkClick r:id="rId5"/>
              </a:rPr>
              <a:t>https://atom.io</a:t>
            </a:r>
            <a:r>
              <a:rPr lang="en-AU" sz="3200" dirty="0">
                <a:solidFill>
                  <a:prstClr val="white"/>
                </a:solidFill>
              </a:rPr>
              <a:t>)</a:t>
            </a:r>
          </a:p>
          <a:p>
            <a:pPr>
              <a:lnSpc>
                <a:spcPct val="90000"/>
              </a:lnSpc>
              <a:buClr>
                <a:srgbClr val="1CADE4"/>
              </a:buClr>
            </a:pPr>
            <a:r>
              <a:rPr lang="en-AU" sz="3200" dirty="0">
                <a:solidFill>
                  <a:prstClr val="white"/>
                </a:solidFill>
              </a:rPr>
              <a:t>Notepad++ (with </a:t>
            </a:r>
            <a:r>
              <a:rPr lang="en-AU" sz="3200" dirty="0" err="1">
                <a:solidFill>
                  <a:prstClr val="white"/>
                </a:solidFill>
              </a:rPr>
              <a:t>JSONViewer</a:t>
            </a:r>
            <a:r>
              <a:rPr lang="en-AU" sz="3200" dirty="0">
                <a:solidFill>
                  <a:prstClr val="white"/>
                </a:solidFill>
              </a:rPr>
              <a:t> plugin)</a:t>
            </a:r>
          </a:p>
          <a:p>
            <a:pPr>
              <a:lnSpc>
                <a:spcPct val="90000"/>
              </a:lnSpc>
              <a:buClr>
                <a:srgbClr val="1CADE4"/>
              </a:buClr>
            </a:pPr>
            <a:r>
              <a:rPr lang="en-AU" sz="3200" dirty="0">
                <a:solidFill>
                  <a:prstClr val="white"/>
                </a:solidFill>
              </a:rPr>
              <a:t>Azure Resource Visualizer (</a:t>
            </a:r>
            <a:r>
              <a:rPr lang="en-AU" sz="3200" dirty="0">
                <a:solidFill>
                  <a:prstClr val="white"/>
                </a:solidFill>
                <a:hlinkClick r:id="rId6"/>
              </a:rPr>
              <a:t>http://armviz.io/</a:t>
            </a:r>
            <a:r>
              <a:rPr lang="en-AU" sz="3200" dirty="0">
                <a:solidFill>
                  <a:prstClr val="white"/>
                </a:solidFill>
              </a:rPr>
              <a:t>)</a:t>
            </a:r>
          </a:p>
          <a:p>
            <a:pPr>
              <a:lnSpc>
                <a:spcPct val="90000"/>
              </a:lnSpc>
              <a:buClr>
                <a:srgbClr val="1CADE4"/>
              </a:buClr>
            </a:pPr>
            <a:r>
              <a:rPr lang="en-AU" sz="3200" dirty="0">
                <a:solidFill>
                  <a:prstClr val="white"/>
                </a:solidFill>
              </a:rPr>
              <a:t>Azure Resource Explorer (</a:t>
            </a:r>
            <a:r>
              <a:rPr lang="en-AU" sz="3200" dirty="0">
                <a:solidFill>
                  <a:prstClr val="white"/>
                </a:solidFill>
                <a:hlinkClick r:id="rId7"/>
              </a:rPr>
              <a:t>https://resources.azure.com</a:t>
            </a:r>
            <a:r>
              <a:rPr lang="en-AU" sz="3200" dirty="0">
                <a:solidFill>
                  <a:prstClr val="white"/>
                </a:solidFill>
              </a:rPr>
              <a:t>)</a:t>
            </a:r>
          </a:p>
          <a:p>
            <a:pPr>
              <a:lnSpc>
                <a:spcPct val="90000"/>
              </a:lnSpc>
              <a:buClr>
                <a:srgbClr val="1CADE4"/>
              </a:buClr>
            </a:pPr>
            <a:r>
              <a:rPr lang="en-AU" sz="3200" dirty="0" err="1">
                <a:solidFill>
                  <a:prstClr val="white"/>
                </a:solidFill>
              </a:rPr>
              <a:t>ARMClient</a:t>
            </a:r>
            <a:r>
              <a:rPr lang="en-AU" sz="3200" dirty="0">
                <a:solidFill>
                  <a:prstClr val="white"/>
                </a:solidFill>
              </a:rPr>
              <a:t> (</a:t>
            </a:r>
            <a:r>
              <a:rPr lang="en-AU" sz="3200" dirty="0">
                <a:solidFill>
                  <a:prstClr val="white"/>
                </a:solidFill>
                <a:hlinkClick r:id="rId8"/>
              </a:rPr>
              <a:t>https://github.com/projectkudu/ARMClient</a:t>
            </a:r>
            <a:r>
              <a:rPr lang="en-AU" sz="3200" dirty="0">
                <a:solidFill>
                  <a:prstClr val="white"/>
                </a:solidFill>
              </a:rPr>
              <a:t>) </a:t>
            </a:r>
          </a:p>
          <a:p>
            <a:pPr>
              <a:lnSpc>
                <a:spcPct val="90000"/>
              </a:lnSpc>
              <a:buClr>
                <a:srgbClr val="1CADE4"/>
              </a:buClr>
            </a:pPr>
            <a:endParaRPr lang="en-AU" sz="3200" dirty="0">
              <a:solidFill>
                <a:prstClr val="white"/>
              </a:solidFill>
            </a:endParaRPr>
          </a:p>
        </p:txBody>
      </p:sp>
    </p:spTree>
    <p:extLst>
      <p:ext uri="{BB962C8B-B14F-4D97-AF65-F5344CB8AC3E}">
        <p14:creationId xmlns:p14="http://schemas.microsoft.com/office/powerpoint/2010/main" val="3923391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Contact Details</a:t>
            </a:r>
            <a:endParaRPr lang="en-AU" dirty="0"/>
          </a:p>
        </p:txBody>
      </p:sp>
      <p:sp>
        <p:nvSpPr>
          <p:cNvPr id="3" name="Content Placeholder 2"/>
          <p:cNvSpPr>
            <a:spLocks noGrp="1"/>
          </p:cNvSpPr>
          <p:nvPr>
            <p:ph idx="1"/>
          </p:nvPr>
        </p:nvSpPr>
        <p:spPr>
          <a:xfrm>
            <a:off x="1065514" y="1690898"/>
            <a:ext cx="9956800" cy="4525963"/>
          </a:xfrm>
        </p:spPr>
        <p:txBody>
          <a:bodyPr vert="horz">
            <a:normAutofit/>
          </a:bodyPr>
          <a:lstStyle/>
          <a:p>
            <a:pPr>
              <a:lnSpc>
                <a:spcPct val="90000"/>
              </a:lnSpc>
              <a:buClr>
                <a:srgbClr val="1CADE4"/>
              </a:buClr>
            </a:pPr>
            <a:endParaRPr lang="en-AU" sz="3200" dirty="0">
              <a:solidFill>
                <a:prstClr val="white"/>
              </a:solidFill>
              <a:latin typeface="+mj-lt"/>
            </a:endParaRPr>
          </a:p>
          <a:p>
            <a:pPr marL="36576" indent="0">
              <a:lnSpc>
                <a:spcPct val="90000"/>
              </a:lnSpc>
              <a:buClr>
                <a:srgbClr val="1CADE4"/>
              </a:buClr>
              <a:buNone/>
            </a:pPr>
            <a:r>
              <a:rPr lang="en-AU" sz="3200" dirty="0">
                <a:solidFill>
                  <a:prstClr val="white"/>
                </a:solidFill>
                <a:latin typeface="+mj-lt"/>
              </a:rPr>
              <a:t> </a:t>
            </a:r>
            <a:r>
              <a:rPr lang="en-AU" sz="3200" dirty="0" smtClean="0">
                <a:solidFill>
                  <a:prstClr val="white"/>
                </a:solidFill>
                <a:latin typeface="+mj-lt"/>
              </a:rPr>
              <a:t>     @</a:t>
            </a:r>
            <a:r>
              <a:rPr lang="en-AU" sz="3200" dirty="0" err="1" smtClean="0">
                <a:solidFill>
                  <a:prstClr val="white"/>
                </a:solidFill>
                <a:latin typeface="+mj-lt"/>
              </a:rPr>
              <a:t>sbaldacchino</a:t>
            </a:r>
            <a:r>
              <a:rPr lang="en-AU" sz="3200" dirty="0" smtClean="0">
                <a:solidFill>
                  <a:prstClr val="white"/>
                </a:solidFill>
                <a:latin typeface="+mj-lt"/>
              </a:rPr>
              <a:t/>
            </a:r>
            <a:br>
              <a:rPr lang="en-AU" sz="3200" dirty="0" smtClean="0">
                <a:solidFill>
                  <a:prstClr val="white"/>
                </a:solidFill>
                <a:latin typeface="+mj-lt"/>
              </a:rPr>
            </a:br>
            <a:endParaRPr lang="en-AU" sz="3200" dirty="0">
              <a:solidFill>
                <a:prstClr val="white"/>
              </a:solidFill>
              <a:latin typeface="+mj-lt"/>
            </a:endParaRPr>
          </a:p>
          <a:p>
            <a:pPr marL="36576" indent="0">
              <a:lnSpc>
                <a:spcPct val="90000"/>
              </a:lnSpc>
              <a:buClr>
                <a:srgbClr val="1CADE4"/>
              </a:buClr>
              <a:buNone/>
            </a:pPr>
            <a:r>
              <a:rPr lang="en-US" sz="3200" dirty="0" smtClean="0">
                <a:solidFill>
                  <a:prstClr val="white"/>
                </a:solidFill>
                <a:latin typeface="+mj-lt"/>
              </a:rPr>
              <a:t>        </a:t>
            </a:r>
            <a:r>
              <a:rPr lang="en-US" sz="3200" dirty="0" smtClean="0">
                <a:solidFill>
                  <a:prstClr val="white"/>
                </a:solidFill>
                <a:latin typeface="+mj-lt"/>
                <a:hlinkClick r:id="rId3"/>
              </a:rPr>
              <a:t>shane@baldacchino.net</a:t>
            </a:r>
            <a:endParaRPr lang="en-US" sz="3200" dirty="0" smtClean="0">
              <a:solidFill>
                <a:prstClr val="white"/>
              </a:solidFill>
              <a:latin typeface="+mj-lt"/>
            </a:endParaRPr>
          </a:p>
          <a:p>
            <a:pPr marL="36576" lvl="1" indent="0">
              <a:lnSpc>
                <a:spcPct val="90000"/>
              </a:lnSpc>
              <a:buClr>
                <a:srgbClr val="1CADE4"/>
              </a:buClr>
              <a:buSzPct val="80000"/>
              <a:buNone/>
            </a:pPr>
            <a:r>
              <a:rPr lang="en-US" sz="3200" dirty="0" smtClean="0">
                <a:solidFill>
                  <a:prstClr val="white"/>
                </a:solidFill>
                <a:latin typeface="+mj-lt"/>
              </a:rPr>
              <a:t/>
            </a:r>
            <a:br>
              <a:rPr lang="en-US" sz="3200" dirty="0" smtClean="0">
                <a:solidFill>
                  <a:prstClr val="white"/>
                </a:solidFill>
                <a:latin typeface="+mj-lt"/>
              </a:rPr>
            </a:br>
            <a:r>
              <a:rPr lang="en-US" sz="3200" dirty="0" smtClean="0">
                <a:solidFill>
                  <a:prstClr val="white"/>
                </a:solidFill>
                <a:latin typeface="+mj-lt"/>
              </a:rPr>
              <a:t>       </a:t>
            </a:r>
            <a:r>
              <a:rPr lang="en-US" altLang="en-US" sz="3200" dirty="0">
                <a:latin typeface="+mj-lt"/>
              </a:rPr>
              <a:t>https://</a:t>
            </a:r>
            <a:r>
              <a:rPr lang="en-US" altLang="en-US" sz="3200" dirty="0" smtClean="0">
                <a:latin typeface="+mj-lt"/>
              </a:rPr>
              <a:t>au.linkedin.com/in/shanebaldacchino</a:t>
            </a:r>
            <a:r>
              <a:rPr lang="en-US" sz="3200" dirty="0" smtClean="0">
                <a:solidFill>
                  <a:prstClr val="white"/>
                </a:solidFill>
                <a:latin typeface="+mj-lt"/>
              </a:rPr>
              <a:t/>
            </a:r>
            <a:br>
              <a:rPr lang="en-US" sz="3200" dirty="0" smtClean="0">
                <a:solidFill>
                  <a:prstClr val="white"/>
                </a:solidFill>
                <a:latin typeface="+mj-lt"/>
              </a:rPr>
            </a:br>
            <a:r>
              <a:rPr lang="en-US" sz="3200" dirty="0" smtClean="0">
                <a:solidFill>
                  <a:prstClr val="white"/>
                </a:solidFill>
                <a:latin typeface="+mj-lt"/>
              </a:rPr>
              <a:t/>
            </a:r>
            <a:br>
              <a:rPr lang="en-US" sz="3200" dirty="0" smtClean="0">
                <a:solidFill>
                  <a:prstClr val="white"/>
                </a:solidFill>
                <a:latin typeface="+mj-lt"/>
              </a:rPr>
            </a:br>
            <a:r>
              <a:rPr lang="en-AU" sz="3200" dirty="0" smtClean="0">
                <a:solidFill>
                  <a:prstClr val="white"/>
                </a:solidFill>
                <a:latin typeface="+mj-lt"/>
              </a:rPr>
              <a:t>       http</a:t>
            </a:r>
            <a:r>
              <a:rPr lang="en-AU" sz="3200" dirty="0">
                <a:solidFill>
                  <a:prstClr val="white"/>
                </a:solidFill>
                <a:latin typeface="+mj-lt"/>
              </a:rPr>
              <a:t>://automation.baldacchino.net</a:t>
            </a:r>
          </a:p>
          <a:p>
            <a:pPr>
              <a:lnSpc>
                <a:spcPct val="90000"/>
              </a:lnSpc>
              <a:buClr>
                <a:srgbClr val="1CADE4"/>
              </a:buClr>
            </a:pPr>
            <a:endParaRPr lang="en-US" sz="3200" dirty="0">
              <a:solidFill>
                <a:prstClr val="white"/>
              </a:solidFill>
            </a:endParaRPr>
          </a:p>
        </p:txBody>
      </p:sp>
      <p:pic>
        <p:nvPicPr>
          <p:cNvPr id="1028" name="Picture 4" descr="http://jillseymourukip.org/wp-content/uploads/2014/07/ios_homescreen_ico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6180" y="2172173"/>
            <a:ext cx="630451" cy="63045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free-icons-download.net/images/email-flag-icons-1455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19725" y="3013899"/>
            <a:ext cx="807220" cy="80722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upload.wikimedia.org/wikipedia/commons/thumb/c/ca/LinkedIn_logo_initials.png/768px-LinkedIn_logo_initials.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96180" y="4081679"/>
            <a:ext cx="660400" cy="6604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s://s.w.org/about/images/logos/wordpress-logo-notext-rgb.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96180" y="4989939"/>
            <a:ext cx="660400" cy="66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5609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11582400" cy="4800599"/>
          </a:xfrm>
        </p:spPr>
        <p:txBody>
          <a:bodyPr>
            <a:normAutofit/>
          </a:bodyPr>
          <a:lstStyle/>
          <a:p>
            <a:r>
              <a:rPr lang="en-US" dirty="0" smtClean="0"/>
              <a:t>Architecture Manager At Simplot Australia</a:t>
            </a:r>
          </a:p>
          <a:p>
            <a:pPr lvl="1"/>
            <a:r>
              <a:rPr lang="en-US" dirty="0" smtClean="0"/>
              <a:t>Home of Australia’s </a:t>
            </a:r>
            <a:r>
              <a:rPr lang="en-US" dirty="0" err="1" smtClean="0"/>
              <a:t>favourite</a:t>
            </a:r>
            <a:r>
              <a:rPr lang="en-US" dirty="0" smtClean="0"/>
              <a:t> food brands</a:t>
            </a:r>
          </a:p>
          <a:p>
            <a:r>
              <a:rPr lang="en-US" dirty="0" smtClean="0"/>
              <a:t>Lived and breathed Online for 15+ years</a:t>
            </a:r>
          </a:p>
          <a:p>
            <a:pPr lvl="1"/>
            <a:r>
              <a:rPr lang="en-US" dirty="0" smtClean="0"/>
              <a:t>Self Employed Hosting Company ~200 physical servers – 8 years</a:t>
            </a:r>
          </a:p>
          <a:p>
            <a:pPr lvl="1"/>
            <a:r>
              <a:rPr lang="en-US" dirty="0" smtClean="0"/>
              <a:t>SEEK - Infrastructure Architect – 7 years</a:t>
            </a:r>
          </a:p>
          <a:p>
            <a:r>
              <a:rPr lang="en-US" dirty="0" smtClean="0"/>
              <a:t>Automation first mantra		</a:t>
            </a:r>
            <a:endParaRPr lang="en-US" dirty="0"/>
          </a:p>
        </p:txBody>
      </p:sp>
      <p:sp>
        <p:nvSpPr>
          <p:cNvPr id="2" name="Title 1"/>
          <p:cNvSpPr>
            <a:spLocks noGrp="1"/>
          </p:cNvSpPr>
          <p:nvPr>
            <p:ph type="title"/>
          </p:nvPr>
        </p:nvSpPr>
        <p:spPr/>
        <p:txBody>
          <a:bodyPr/>
          <a:lstStyle/>
          <a:p>
            <a:r>
              <a:rPr lang="en-US" dirty="0" smtClean="0"/>
              <a:t>Who Am I </a:t>
            </a:r>
            <a:endParaRPr lang="en-US" dirty="0"/>
          </a:p>
        </p:txBody>
      </p:sp>
    </p:spTree>
    <p:extLst>
      <p:ext uri="{BB962C8B-B14F-4D97-AF65-F5344CB8AC3E}">
        <p14:creationId xmlns:p14="http://schemas.microsoft.com/office/powerpoint/2010/main" val="2485566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74638"/>
            <a:ext cx="10936637" cy="1143000"/>
          </a:xfrm>
        </p:spPr>
        <p:txBody>
          <a:bodyPr>
            <a:normAutofit/>
          </a:bodyPr>
          <a:lstStyle/>
          <a:p>
            <a:r>
              <a:rPr lang="en-US" dirty="0" smtClean="0"/>
              <a:t>Azure v1  vs. v2</a:t>
            </a:r>
            <a:endParaRPr lang="en-US" dirty="0"/>
          </a:p>
        </p:txBody>
      </p:sp>
      <p:pic>
        <p:nvPicPr>
          <p:cNvPr id="3" name="Picture 2"/>
          <p:cNvPicPr>
            <a:picLocks noChangeAspect="1"/>
          </p:cNvPicPr>
          <p:nvPr/>
        </p:nvPicPr>
        <p:blipFill>
          <a:blip r:embed="rId3"/>
          <a:stretch>
            <a:fillRect/>
          </a:stretch>
        </p:blipFill>
        <p:spPr>
          <a:xfrm>
            <a:off x="2915617" y="1211214"/>
            <a:ext cx="6324600" cy="5167728"/>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71826" y="1147901"/>
            <a:ext cx="9412182" cy="5294353"/>
          </a:xfrm>
          <a:prstGeom prst="rect">
            <a:avLst/>
          </a:prstGeom>
        </p:spPr>
      </p:pic>
    </p:spTree>
    <p:extLst>
      <p:ext uri="{BB962C8B-B14F-4D97-AF65-F5344CB8AC3E}">
        <p14:creationId xmlns:p14="http://schemas.microsoft.com/office/powerpoint/2010/main" val="2490865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74638"/>
            <a:ext cx="10936637" cy="1143000"/>
          </a:xfrm>
        </p:spPr>
        <p:txBody>
          <a:bodyPr>
            <a:normAutofit/>
          </a:bodyPr>
          <a:lstStyle/>
          <a:p>
            <a:r>
              <a:rPr lang="en-US" dirty="0" smtClean="0"/>
              <a:t>ARM (Azure Resource Manager) Templates</a:t>
            </a:r>
            <a:endParaRPr lang="en-US" dirty="0"/>
          </a:p>
        </p:txBody>
      </p:sp>
      <p:sp>
        <p:nvSpPr>
          <p:cNvPr id="5" name="Rectangle 4"/>
          <p:cNvSpPr/>
          <p:nvPr/>
        </p:nvSpPr>
        <p:spPr>
          <a:xfrm>
            <a:off x="1214033" y="1417638"/>
            <a:ext cx="10146225" cy="3637919"/>
          </a:xfrm>
          <a:prstGeom prst="rect">
            <a:avLst/>
          </a:prstGeom>
        </p:spPr>
        <p:txBody>
          <a:bodyPr wrap="square">
            <a:spAutoFit/>
          </a:bodyPr>
          <a:lstStyle/>
          <a:p>
            <a:pPr marL="420624" marR="0" lvl="0" indent="-384048" algn="l" defTabSz="914400" rtl="0" eaLnBrk="1" fontAlgn="auto" latinLnBrk="0" hangingPunct="1">
              <a:lnSpc>
                <a:spcPct val="90000"/>
              </a:lnSpc>
              <a:spcBef>
                <a:spcPct val="20000"/>
              </a:spcBef>
              <a:spcAft>
                <a:spcPts val="0"/>
              </a:spcAft>
              <a:buClr>
                <a:srgbClr val="1CADE4"/>
              </a:buClr>
              <a:buSzPct val="80000"/>
              <a:buFont typeface="Wingdings 2"/>
              <a:buChar char=""/>
              <a:tabLst/>
              <a:defRPr/>
            </a:pPr>
            <a:r>
              <a:rPr kumimoji="0" lang="en-AU" sz="3600" b="0" i="0" u="none" strike="noStrike" kern="1200" cap="none" spc="0" normalizeH="0" baseline="0" noProof="0" dirty="0" smtClean="0">
                <a:ln>
                  <a:noFill/>
                </a:ln>
                <a:solidFill>
                  <a:prstClr val="white"/>
                </a:solidFill>
                <a:effectLst/>
                <a:uLnTx/>
                <a:uFillTx/>
                <a:latin typeface="Calibri" panose="020F0502020204030204"/>
                <a:ea typeface="+mn-ea"/>
                <a:cs typeface="+mn-cs"/>
              </a:rPr>
              <a:t>Template-driven</a:t>
            </a:r>
          </a:p>
          <a:p>
            <a:pPr marL="420624" marR="0" lvl="0" indent="-384048" algn="l" defTabSz="914400" rtl="0" eaLnBrk="1" fontAlgn="auto" latinLnBrk="0" hangingPunct="1">
              <a:lnSpc>
                <a:spcPct val="90000"/>
              </a:lnSpc>
              <a:spcBef>
                <a:spcPct val="20000"/>
              </a:spcBef>
              <a:spcAft>
                <a:spcPts val="0"/>
              </a:spcAft>
              <a:buClr>
                <a:srgbClr val="1CADE4"/>
              </a:buClr>
              <a:buSzPct val="80000"/>
              <a:buFont typeface="Wingdings 2"/>
              <a:buChar char=""/>
              <a:tabLst/>
              <a:defRPr/>
            </a:pPr>
            <a:r>
              <a:rPr kumimoji="0" lang="en-AU" sz="3600" b="0" i="0" u="none" strike="noStrike" kern="1200" cap="none" spc="0" normalizeH="0" baseline="0" noProof="0" dirty="0" smtClean="0">
                <a:ln>
                  <a:noFill/>
                </a:ln>
                <a:solidFill>
                  <a:prstClr val="white"/>
                </a:solidFill>
                <a:effectLst/>
                <a:uLnTx/>
                <a:uFillTx/>
                <a:latin typeface="Calibri" panose="020F0502020204030204"/>
                <a:ea typeface="+mn-ea"/>
                <a:cs typeface="+mn-cs"/>
              </a:rPr>
              <a:t>Declarative </a:t>
            </a:r>
          </a:p>
          <a:p>
            <a:pPr marL="420624" marR="0" lvl="0" indent="-384048" algn="l" defTabSz="914400" rtl="0" eaLnBrk="1" fontAlgn="auto" latinLnBrk="0" hangingPunct="1">
              <a:lnSpc>
                <a:spcPct val="90000"/>
              </a:lnSpc>
              <a:spcBef>
                <a:spcPct val="20000"/>
              </a:spcBef>
              <a:spcAft>
                <a:spcPts val="0"/>
              </a:spcAft>
              <a:buClr>
                <a:srgbClr val="1CADE4"/>
              </a:buClr>
              <a:buSzPct val="80000"/>
              <a:buFont typeface="Wingdings 2"/>
              <a:buChar char=""/>
              <a:tabLst/>
              <a:defRPr/>
            </a:pPr>
            <a:r>
              <a:rPr kumimoji="0" lang="en-AU" sz="3600" b="0" i="0" u="none" strike="noStrike" kern="1200" cap="none" spc="0" normalizeH="0" baseline="0" noProof="0" dirty="0" smtClean="0">
                <a:ln>
                  <a:noFill/>
                </a:ln>
                <a:solidFill>
                  <a:prstClr val="white"/>
                </a:solidFill>
                <a:effectLst/>
                <a:uLnTx/>
                <a:uFillTx/>
                <a:latin typeface="Calibri" panose="020F0502020204030204"/>
                <a:ea typeface="+mn-ea"/>
                <a:cs typeface="+mn-cs"/>
              </a:rPr>
              <a:t>Idempotent </a:t>
            </a:r>
          </a:p>
          <a:p>
            <a:pPr marL="420624" marR="0" lvl="0" indent="-384048" algn="l" defTabSz="914400" rtl="0" eaLnBrk="1" fontAlgn="auto" latinLnBrk="0" hangingPunct="1">
              <a:lnSpc>
                <a:spcPct val="90000"/>
              </a:lnSpc>
              <a:spcBef>
                <a:spcPct val="20000"/>
              </a:spcBef>
              <a:spcAft>
                <a:spcPts val="0"/>
              </a:spcAft>
              <a:buClr>
                <a:srgbClr val="1CADE4"/>
              </a:buClr>
              <a:buSzPct val="80000"/>
              <a:buFont typeface="Wingdings 2"/>
              <a:buChar char=""/>
              <a:tabLst/>
              <a:defRPr/>
            </a:pPr>
            <a:r>
              <a:rPr kumimoji="0" lang="en-AU" sz="3600" b="0" i="0" u="none" strike="noStrike" kern="1200" cap="none" spc="0" normalizeH="0" baseline="0" noProof="0" dirty="0" smtClean="0">
                <a:ln>
                  <a:noFill/>
                </a:ln>
                <a:solidFill>
                  <a:prstClr val="white"/>
                </a:solidFill>
                <a:effectLst/>
                <a:uLnTx/>
                <a:uFillTx/>
                <a:latin typeface="Calibri" panose="020F0502020204030204"/>
                <a:ea typeface="+mn-ea"/>
                <a:cs typeface="+mn-cs"/>
              </a:rPr>
              <a:t>Multi-service</a:t>
            </a:r>
            <a:endParaRPr kumimoji="0" lang="en-AU" sz="3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420624" marR="0" lvl="0" indent="-384048" algn="l" defTabSz="914400" rtl="0" eaLnBrk="1" fontAlgn="auto" latinLnBrk="0" hangingPunct="1">
              <a:lnSpc>
                <a:spcPct val="90000"/>
              </a:lnSpc>
              <a:spcBef>
                <a:spcPct val="20000"/>
              </a:spcBef>
              <a:spcAft>
                <a:spcPts val="0"/>
              </a:spcAft>
              <a:buClr>
                <a:srgbClr val="1CADE4"/>
              </a:buClr>
              <a:buSzPct val="80000"/>
              <a:buFont typeface="Wingdings 2"/>
              <a:buChar char=""/>
              <a:tabLst/>
              <a:defRPr/>
            </a:pPr>
            <a:r>
              <a:rPr kumimoji="0" lang="en-AU" sz="3600" b="0" i="0" u="none" strike="noStrike" kern="1200" cap="none" spc="0" normalizeH="0" baseline="0" noProof="0" dirty="0">
                <a:ln>
                  <a:noFill/>
                </a:ln>
                <a:solidFill>
                  <a:prstClr val="white"/>
                </a:solidFill>
                <a:effectLst/>
                <a:uLnTx/>
                <a:uFillTx/>
                <a:latin typeface="Calibri" panose="020F0502020204030204"/>
                <a:ea typeface="+mn-ea"/>
                <a:cs typeface="+mn-cs"/>
              </a:rPr>
              <a:t>Multi </a:t>
            </a:r>
            <a:r>
              <a:rPr kumimoji="0" lang="en-AU" sz="3600" b="0" i="0" u="none" strike="noStrike" kern="1200" cap="none" spc="0" normalizeH="0" baseline="0" noProof="0" dirty="0" smtClean="0">
                <a:ln>
                  <a:noFill/>
                </a:ln>
                <a:solidFill>
                  <a:prstClr val="white"/>
                </a:solidFill>
                <a:effectLst/>
                <a:uLnTx/>
                <a:uFillTx/>
                <a:latin typeface="Calibri" panose="020F0502020204030204"/>
                <a:ea typeface="+mn-ea"/>
                <a:cs typeface="+mn-cs"/>
              </a:rPr>
              <a:t>region</a:t>
            </a:r>
          </a:p>
          <a:p>
            <a:pPr marL="420624" marR="0" lvl="0" indent="-384048" algn="l" defTabSz="914400" rtl="0" eaLnBrk="1" fontAlgn="auto" latinLnBrk="0" hangingPunct="1">
              <a:lnSpc>
                <a:spcPct val="90000"/>
              </a:lnSpc>
              <a:spcBef>
                <a:spcPct val="20000"/>
              </a:spcBef>
              <a:spcAft>
                <a:spcPts val="0"/>
              </a:spcAft>
              <a:buClr>
                <a:srgbClr val="1CADE4"/>
              </a:buClr>
              <a:buSzPct val="80000"/>
              <a:buFont typeface="Wingdings 2"/>
              <a:buChar char=""/>
              <a:tabLst/>
              <a:defRPr/>
            </a:pPr>
            <a:r>
              <a:rPr kumimoji="0" lang="en-AU" sz="3600" b="0" i="0" u="none" strike="noStrike" kern="1200" cap="none" spc="0" normalizeH="0" baseline="0" noProof="0" dirty="0" smtClean="0">
                <a:ln>
                  <a:noFill/>
                </a:ln>
                <a:solidFill>
                  <a:prstClr val="white"/>
                </a:solidFill>
                <a:effectLst/>
                <a:uLnTx/>
                <a:uFillTx/>
                <a:latin typeface="Calibri" panose="020F0502020204030204"/>
                <a:ea typeface="+mn-ea"/>
                <a:cs typeface="+mn-cs"/>
              </a:rPr>
              <a:t>Extensible</a:t>
            </a:r>
            <a:endParaRPr kumimoji="0" lang="en-AU"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5919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1866536" cy="1143000"/>
          </a:xfrm>
        </p:spPr>
        <p:txBody>
          <a:bodyPr>
            <a:normAutofit/>
          </a:bodyPr>
          <a:lstStyle/>
          <a:p>
            <a:r>
              <a:rPr lang="en-US" dirty="0" smtClean="0"/>
              <a:t>ARM </a:t>
            </a:r>
            <a:r>
              <a:rPr lang="en-US" dirty="0" smtClean="0"/>
              <a:t>Templates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312" y="1027268"/>
            <a:ext cx="5794517" cy="583073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68677" y="1673816"/>
            <a:ext cx="2590177" cy="3151382"/>
          </a:xfrm>
          <a:prstGeom prst="rect">
            <a:avLst/>
          </a:prstGeom>
        </p:spPr>
      </p:pic>
      <p:sp>
        <p:nvSpPr>
          <p:cNvPr id="7" name="Equal 6"/>
          <p:cNvSpPr/>
          <p:nvPr/>
        </p:nvSpPr>
        <p:spPr>
          <a:xfrm>
            <a:off x="4912962" y="2898183"/>
            <a:ext cx="2889287" cy="1163896"/>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309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5772" y="76351"/>
            <a:ext cx="9698022" cy="6673163"/>
          </a:xfrm>
          <a:prstGeom prst="rect">
            <a:avLst/>
          </a:prstGeom>
        </p:spPr>
      </p:pic>
    </p:spTree>
    <p:extLst>
      <p:ext uri="{BB962C8B-B14F-4D97-AF65-F5344CB8AC3E}">
        <p14:creationId xmlns:p14="http://schemas.microsoft.com/office/powerpoint/2010/main" val="2369495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518159" y="274638"/>
            <a:ext cx="10936637" cy="1143000"/>
          </a:xfrm>
        </p:spPr>
        <p:txBody>
          <a:bodyPr>
            <a:normAutofit/>
          </a:bodyPr>
          <a:lstStyle/>
          <a:p>
            <a:r>
              <a:rPr lang="en-US" dirty="0" smtClean="0"/>
              <a:t>Core ARM Template Structure</a:t>
            </a:r>
            <a:endParaRPr lang="en-US" dirty="0"/>
          </a:p>
        </p:txBody>
      </p:sp>
      <p:sp>
        <p:nvSpPr>
          <p:cNvPr id="13" name="Rectangle 12"/>
          <p:cNvSpPr/>
          <p:nvPr/>
        </p:nvSpPr>
        <p:spPr>
          <a:xfrm>
            <a:off x="518159" y="1417638"/>
            <a:ext cx="11191242" cy="5186035"/>
          </a:xfrm>
          <a:prstGeom prst="rect">
            <a:avLst/>
          </a:prstGeom>
        </p:spPr>
        <p:txBody>
          <a:bodyPr wrap="square">
            <a:spAutoFit/>
          </a:bodyPr>
          <a:lstStyle/>
          <a:p>
            <a:r>
              <a:rPr lang="en-AU" sz="3200" dirty="0"/>
              <a:t>{</a:t>
            </a:r>
          </a:p>
          <a:p>
            <a:r>
              <a:rPr lang="en-AU" sz="3200" dirty="0"/>
              <a:t>  </a:t>
            </a:r>
            <a:r>
              <a:rPr lang="en-AU" sz="3200" dirty="0">
                <a:solidFill>
                  <a:srgbClr val="CC9900"/>
                </a:solidFill>
              </a:rPr>
              <a:t>"$schema"</a:t>
            </a:r>
            <a:r>
              <a:rPr lang="en-AU" sz="3200" dirty="0">
                <a:solidFill>
                  <a:schemeClr val="tx2">
                    <a:lumMod val="75000"/>
                  </a:schemeClr>
                </a:solidFill>
              </a:rPr>
              <a:t>: </a:t>
            </a:r>
            <a:r>
              <a:rPr lang="en-AU" sz="3200" dirty="0">
                <a:solidFill>
                  <a:srgbClr val="FF7C80"/>
                </a:solidFill>
              </a:rPr>
              <a:t>"</a:t>
            </a:r>
            <a:r>
              <a:rPr lang="en-AU" sz="3200" dirty="0">
                <a:solidFill>
                  <a:schemeClr val="bg2">
                    <a:lumMod val="75000"/>
                  </a:schemeClr>
                </a:solidFill>
              </a:rPr>
              <a:t>https://schema.management.azure.com/schemas/2015-01-01/</a:t>
            </a:r>
            <a:r>
              <a:rPr lang="en-AU" sz="3200" dirty="0" err="1">
                <a:solidFill>
                  <a:schemeClr val="bg2">
                    <a:lumMod val="75000"/>
                  </a:schemeClr>
                </a:solidFill>
              </a:rPr>
              <a:t>deploymentTemplate.json</a:t>
            </a:r>
            <a:r>
              <a:rPr lang="en-AU" sz="3200" dirty="0">
                <a:solidFill>
                  <a:schemeClr val="bg2">
                    <a:lumMod val="75000"/>
                  </a:schemeClr>
                </a:solidFill>
              </a:rPr>
              <a:t>#</a:t>
            </a:r>
            <a:r>
              <a:rPr lang="en-AU" sz="3200" dirty="0">
                <a:solidFill>
                  <a:srgbClr val="FF7C80"/>
                </a:solidFill>
              </a:rPr>
              <a:t>"</a:t>
            </a:r>
            <a:r>
              <a:rPr lang="en-AU" sz="3200" dirty="0">
                <a:solidFill>
                  <a:schemeClr val="tx2">
                    <a:lumMod val="75000"/>
                  </a:schemeClr>
                </a:solidFill>
              </a:rPr>
              <a:t>,</a:t>
            </a:r>
          </a:p>
          <a:p>
            <a:r>
              <a:rPr lang="en-AU" sz="3200" dirty="0">
                <a:solidFill>
                  <a:srgbClr val="FF9933"/>
                </a:solidFill>
              </a:rPr>
              <a:t> </a:t>
            </a:r>
            <a:r>
              <a:rPr lang="en-AU" sz="3200" dirty="0">
                <a:solidFill>
                  <a:srgbClr val="CC9900"/>
                </a:solidFill>
              </a:rPr>
              <a:t> "</a:t>
            </a:r>
            <a:r>
              <a:rPr lang="en-AU" sz="3200" dirty="0" err="1">
                <a:solidFill>
                  <a:srgbClr val="CC9900"/>
                </a:solidFill>
              </a:rPr>
              <a:t>contentVersion</a:t>
            </a:r>
            <a:r>
              <a:rPr lang="en-AU" sz="3200" dirty="0">
                <a:solidFill>
                  <a:srgbClr val="FF9933"/>
                </a:solidFill>
              </a:rPr>
              <a:t>"</a:t>
            </a:r>
            <a:r>
              <a:rPr lang="en-AU" sz="3200" dirty="0">
                <a:solidFill>
                  <a:schemeClr val="tx2">
                    <a:lumMod val="75000"/>
                  </a:schemeClr>
                </a:solidFill>
              </a:rPr>
              <a:t>:</a:t>
            </a:r>
            <a:r>
              <a:rPr lang="en-AU" sz="3200" dirty="0"/>
              <a:t> </a:t>
            </a:r>
            <a:r>
              <a:rPr lang="en-AU" sz="3200" dirty="0">
                <a:solidFill>
                  <a:srgbClr val="FF7C80"/>
                </a:solidFill>
              </a:rPr>
              <a:t>""</a:t>
            </a:r>
            <a:r>
              <a:rPr lang="en-AU" sz="3200" dirty="0">
                <a:solidFill>
                  <a:schemeClr val="tx2">
                    <a:lumMod val="75000"/>
                  </a:schemeClr>
                </a:solidFill>
              </a:rPr>
              <a:t>,</a:t>
            </a:r>
          </a:p>
          <a:p>
            <a:r>
              <a:rPr lang="en-AU" sz="3200" dirty="0"/>
              <a:t>  </a:t>
            </a:r>
            <a:r>
              <a:rPr lang="en-AU" sz="3200" dirty="0">
                <a:solidFill>
                  <a:srgbClr val="CC9900"/>
                </a:solidFill>
              </a:rPr>
              <a:t>"parameters"</a:t>
            </a:r>
            <a:r>
              <a:rPr lang="en-AU" sz="3200" dirty="0">
                <a:solidFill>
                  <a:schemeClr val="tx2">
                    <a:lumMod val="75000"/>
                  </a:schemeClr>
                </a:solidFill>
              </a:rPr>
              <a:t>:</a:t>
            </a:r>
            <a:r>
              <a:rPr lang="en-AU" sz="3200" dirty="0">
                <a:solidFill>
                  <a:srgbClr val="FF9933"/>
                </a:solidFill>
              </a:rPr>
              <a:t> </a:t>
            </a:r>
            <a:r>
              <a:rPr lang="en-AU" sz="3200" dirty="0">
                <a:solidFill>
                  <a:schemeClr val="tx2">
                    <a:lumMod val="75000"/>
                  </a:schemeClr>
                </a:solidFill>
              </a:rPr>
              <a:t>{},</a:t>
            </a:r>
          </a:p>
          <a:p>
            <a:r>
              <a:rPr lang="en-AU" sz="3200" dirty="0"/>
              <a:t>  </a:t>
            </a:r>
            <a:r>
              <a:rPr lang="en-AU" sz="3200" dirty="0">
                <a:solidFill>
                  <a:srgbClr val="CC9900"/>
                </a:solidFill>
              </a:rPr>
              <a:t>"variables"</a:t>
            </a:r>
            <a:r>
              <a:rPr lang="en-AU" sz="3200" dirty="0">
                <a:solidFill>
                  <a:schemeClr val="tx2">
                    <a:lumMod val="75000"/>
                  </a:schemeClr>
                </a:solidFill>
              </a:rPr>
              <a:t>: {},</a:t>
            </a:r>
          </a:p>
          <a:p>
            <a:r>
              <a:rPr lang="en-AU" sz="3200" dirty="0"/>
              <a:t>  </a:t>
            </a:r>
            <a:r>
              <a:rPr lang="en-AU" sz="3200" dirty="0">
                <a:solidFill>
                  <a:srgbClr val="CC9900"/>
                </a:solidFill>
              </a:rPr>
              <a:t>"resources"</a:t>
            </a:r>
            <a:r>
              <a:rPr lang="en-AU" sz="3200" dirty="0">
                <a:solidFill>
                  <a:schemeClr val="tx2">
                    <a:lumMod val="75000"/>
                  </a:schemeClr>
                </a:solidFill>
              </a:rPr>
              <a:t>: [],</a:t>
            </a:r>
          </a:p>
          <a:p>
            <a:r>
              <a:rPr lang="en-AU" sz="3200" dirty="0"/>
              <a:t>  </a:t>
            </a:r>
            <a:r>
              <a:rPr lang="en-AU" sz="3200" dirty="0">
                <a:solidFill>
                  <a:srgbClr val="CC9900"/>
                </a:solidFill>
              </a:rPr>
              <a:t>"outputs"</a:t>
            </a:r>
            <a:r>
              <a:rPr lang="en-AU" sz="3200" dirty="0">
                <a:solidFill>
                  <a:schemeClr val="tx2">
                    <a:lumMod val="75000"/>
                  </a:schemeClr>
                </a:solidFill>
              </a:rPr>
              <a:t>: {},</a:t>
            </a:r>
          </a:p>
          <a:p>
            <a:r>
              <a:rPr lang="en-AU" sz="3200" dirty="0">
                <a:solidFill>
                  <a:schemeClr val="tx2">
                    <a:lumMod val="75000"/>
                  </a:schemeClr>
                </a:solidFill>
              </a:rPr>
              <a:t>}</a:t>
            </a:r>
          </a:p>
          <a:p>
            <a:endParaRPr lang="en-AU" sz="1100" dirty="0"/>
          </a:p>
        </p:txBody>
      </p:sp>
    </p:spTree>
    <p:extLst>
      <p:ext uri="{BB962C8B-B14F-4D97-AF65-F5344CB8AC3E}">
        <p14:creationId xmlns:p14="http://schemas.microsoft.com/office/powerpoint/2010/main" val="126850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609599" y="274638"/>
            <a:ext cx="10936637" cy="1143000"/>
          </a:xfrm>
        </p:spPr>
        <p:txBody>
          <a:bodyPr>
            <a:normAutofit/>
          </a:bodyPr>
          <a:lstStyle/>
          <a:p>
            <a:r>
              <a:rPr lang="en-US" dirty="0" smtClean="0"/>
              <a:t>Linked Templates / Parameters</a:t>
            </a:r>
            <a:endParaRPr lang="en-US" dirty="0"/>
          </a:p>
        </p:txBody>
      </p:sp>
      <p:sp>
        <p:nvSpPr>
          <p:cNvPr id="4" name="Rounded Rectangle 3"/>
          <p:cNvSpPr/>
          <p:nvPr/>
        </p:nvSpPr>
        <p:spPr bwMode="auto">
          <a:xfrm>
            <a:off x="1091953" y="2104008"/>
            <a:ext cx="3258105" cy="3480046"/>
          </a:xfrm>
          <a:prstGeom prst="roundRect">
            <a:avLst/>
          </a:prstGeom>
          <a:noFill/>
          <a:ln w="57150">
            <a:solidFill>
              <a:srgbClr val="C00000"/>
            </a:solidFill>
            <a:prstDash val="sysDot"/>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398" fontAlgn="base">
              <a:spcBef>
                <a:spcPct val="0"/>
              </a:spcBef>
              <a:spcAft>
                <a:spcPct val="0"/>
              </a:spcAft>
            </a:pPr>
            <a:endParaRPr lang="en-AU" sz="2000" dirty="0">
              <a:gradFill>
                <a:gsLst>
                  <a:gs pos="16814">
                    <a:srgbClr val="FFFFFF"/>
                  </a:gs>
                  <a:gs pos="46000">
                    <a:srgbClr val="FFFFFF"/>
                  </a:gs>
                </a:gsLst>
                <a:lin ang="5400000" scaled="0"/>
              </a:gradFill>
            </a:endParaRPr>
          </a:p>
        </p:txBody>
      </p:sp>
      <p:sp>
        <p:nvSpPr>
          <p:cNvPr id="5" name="TextBox 4"/>
          <p:cNvSpPr txBox="1"/>
          <p:nvPr/>
        </p:nvSpPr>
        <p:spPr>
          <a:xfrm>
            <a:off x="1299109" y="5584054"/>
            <a:ext cx="2843792" cy="627864"/>
          </a:xfrm>
          <a:prstGeom prst="rect">
            <a:avLst/>
          </a:prstGeom>
          <a:noFill/>
        </p:spPr>
        <p:txBody>
          <a:bodyPr wrap="none" lIns="182880" tIns="146304" rIns="182880" bIns="146304" rtlCol="0">
            <a:spAutoFit/>
          </a:bodyPr>
          <a:lstStyle/>
          <a:p>
            <a:pPr algn="ctr">
              <a:lnSpc>
                <a:spcPct val="90000"/>
              </a:lnSpc>
              <a:spcAft>
                <a:spcPts val="600"/>
              </a:spcAft>
            </a:pPr>
            <a:r>
              <a:rPr lang="en-AU" sz="2400" b="1" dirty="0" err="1" smtClean="0">
                <a:gradFill>
                  <a:gsLst>
                    <a:gs pos="2917">
                      <a:schemeClr val="tx1"/>
                    </a:gs>
                    <a:gs pos="30000">
                      <a:schemeClr val="tx1"/>
                    </a:gs>
                  </a:gsLst>
                  <a:lin ang="5400000" scaled="0"/>
                </a:gradFill>
              </a:rPr>
              <a:t>azureDeploy.json</a:t>
            </a:r>
            <a:endParaRPr lang="en-AU" sz="2400" b="1" dirty="0" smtClean="0">
              <a:gradFill>
                <a:gsLst>
                  <a:gs pos="2917">
                    <a:schemeClr val="tx1"/>
                  </a:gs>
                  <a:gs pos="30000">
                    <a:schemeClr val="tx1"/>
                  </a:gs>
                </a:gsLst>
                <a:lin ang="5400000" scaled="0"/>
              </a:gradFill>
            </a:endParaRPr>
          </a:p>
        </p:txBody>
      </p:sp>
      <p:sp>
        <p:nvSpPr>
          <p:cNvPr id="6" name="Rounded Rectangle 5"/>
          <p:cNvSpPr/>
          <p:nvPr/>
        </p:nvSpPr>
        <p:spPr bwMode="auto">
          <a:xfrm>
            <a:off x="7112493" y="3178720"/>
            <a:ext cx="3425301" cy="1149490"/>
          </a:xfrm>
          <a:prstGeom prst="roundRect">
            <a:avLst/>
          </a:prstGeom>
          <a:noFill/>
          <a:ln w="57150">
            <a:solidFill>
              <a:schemeClr val="accent5">
                <a:lumMod val="50000"/>
              </a:schemeClr>
            </a:solidFill>
            <a:prstDash val="sysDot"/>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398" fontAlgn="base">
              <a:spcBef>
                <a:spcPct val="0"/>
              </a:spcBef>
              <a:spcAft>
                <a:spcPct val="0"/>
              </a:spcAft>
            </a:pPr>
            <a:endParaRPr lang="en-AU" sz="2000" dirty="0">
              <a:gradFill>
                <a:gsLst>
                  <a:gs pos="16814">
                    <a:srgbClr val="FFFFFF"/>
                  </a:gs>
                  <a:gs pos="46000">
                    <a:srgbClr val="FFFFFF"/>
                  </a:gs>
                </a:gsLst>
                <a:lin ang="5400000" scaled="0"/>
              </a:gradFill>
            </a:endParaRPr>
          </a:p>
        </p:txBody>
      </p:sp>
      <p:sp>
        <p:nvSpPr>
          <p:cNvPr id="7" name="Rounded Rectangle 6"/>
          <p:cNvSpPr/>
          <p:nvPr/>
        </p:nvSpPr>
        <p:spPr bwMode="auto">
          <a:xfrm>
            <a:off x="7112492" y="4546189"/>
            <a:ext cx="3425302" cy="1149490"/>
          </a:xfrm>
          <a:prstGeom prst="roundRect">
            <a:avLst/>
          </a:prstGeom>
          <a:noFill/>
          <a:ln w="57150">
            <a:solidFill>
              <a:schemeClr val="accent5">
                <a:lumMod val="50000"/>
              </a:schemeClr>
            </a:solidFill>
            <a:prstDash val="sysDot"/>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398" fontAlgn="base">
              <a:spcBef>
                <a:spcPct val="0"/>
              </a:spcBef>
              <a:spcAft>
                <a:spcPct val="0"/>
              </a:spcAft>
            </a:pPr>
            <a:endParaRPr lang="en-AU" sz="2000" dirty="0">
              <a:gradFill>
                <a:gsLst>
                  <a:gs pos="16814">
                    <a:srgbClr val="FFFFFF"/>
                  </a:gs>
                  <a:gs pos="46000">
                    <a:srgbClr val="FFFFFF"/>
                  </a:gs>
                </a:gsLst>
                <a:lin ang="5400000" scaled="0"/>
              </a:gradFill>
            </a:endParaRPr>
          </a:p>
        </p:txBody>
      </p:sp>
      <p:sp>
        <p:nvSpPr>
          <p:cNvPr id="8" name="TextBox 7"/>
          <p:cNvSpPr txBox="1"/>
          <p:nvPr/>
        </p:nvSpPr>
        <p:spPr>
          <a:xfrm>
            <a:off x="7142121" y="3487568"/>
            <a:ext cx="3395673" cy="627864"/>
          </a:xfrm>
          <a:prstGeom prst="rect">
            <a:avLst/>
          </a:prstGeom>
          <a:noFill/>
        </p:spPr>
        <p:txBody>
          <a:bodyPr wrap="none" lIns="182880" tIns="146304" rIns="182880" bIns="146304" rtlCol="0">
            <a:spAutoFit/>
          </a:bodyPr>
          <a:lstStyle/>
          <a:p>
            <a:pPr algn="ctr">
              <a:lnSpc>
                <a:spcPct val="90000"/>
              </a:lnSpc>
              <a:spcAft>
                <a:spcPts val="600"/>
              </a:spcAft>
            </a:pPr>
            <a:r>
              <a:rPr lang="en-AU" sz="2400" b="1" dirty="0" err="1" smtClean="0">
                <a:gradFill>
                  <a:gsLst>
                    <a:gs pos="2917">
                      <a:schemeClr val="tx1"/>
                    </a:gs>
                    <a:gs pos="30000">
                      <a:schemeClr val="tx1"/>
                    </a:gs>
                  </a:gsLst>
                  <a:lin ang="5400000" scaled="0"/>
                </a:gradFill>
              </a:rPr>
              <a:t>resourceStorage.json</a:t>
            </a:r>
            <a:endParaRPr lang="en-AU" sz="2400" b="1" dirty="0" smtClean="0">
              <a:gradFill>
                <a:gsLst>
                  <a:gs pos="2917">
                    <a:schemeClr val="tx1"/>
                  </a:gs>
                  <a:gs pos="30000">
                    <a:schemeClr val="tx1"/>
                  </a:gs>
                </a:gsLst>
                <a:lin ang="5400000" scaled="0"/>
              </a:gradFill>
            </a:endParaRPr>
          </a:p>
        </p:txBody>
      </p:sp>
      <p:sp>
        <p:nvSpPr>
          <p:cNvPr id="9" name="TextBox 8"/>
          <p:cNvSpPr txBox="1"/>
          <p:nvPr/>
        </p:nvSpPr>
        <p:spPr>
          <a:xfrm>
            <a:off x="7351053" y="4753883"/>
            <a:ext cx="2948179" cy="627864"/>
          </a:xfrm>
          <a:prstGeom prst="rect">
            <a:avLst/>
          </a:prstGeom>
          <a:noFill/>
        </p:spPr>
        <p:txBody>
          <a:bodyPr wrap="none" lIns="182880" tIns="146304" rIns="182880" bIns="146304" rtlCol="0">
            <a:spAutoFit/>
          </a:bodyPr>
          <a:lstStyle/>
          <a:p>
            <a:pPr algn="ctr">
              <a:lnSpc>
                <a:spcPct val="90000"/>
              </a:lnSpc>
              <a:spcAft>
                <a:spcPts val="600"/>
              </a:spcAft>
            </a:pPr>
            <a:r>
              <a:rPr lang="en-AU" sz="2400" b="1" dirty="0" err="1" smtClean="0">
                <a:gradFill>
                  <a:gsLst>
                    <a:gs pos="2917">
                      <a:schemeClr val="tx1"/>
                    </a:gs>
                    <a:gs pos="30000">
                      <a:schemeClr val="tx1"/>
                    </a:gs>
                  </a:gsLst>
                  <a:lin ang="5400000" scaled="0"/>
                </a:gradFill>
              </a:rPr>
              <a:t>resourceVnet.json</a:t>
            </a:r>
            <a:endParaRPr lang="en-AU" sz="2400" b="1" dirty="0" smtClean="0">
              <a:gradFill>
                <a:gsLst>
                  <a:gs pos="2917">
                    <a:schemeClr val="tx1"/>
                  </a:gs>
                  <a:gs pos="30000">
                    <a:schemeClr val="tx1"/>
                  </a:gs>
                </a:gsLst>
                <a:lin ang="5400000" scaled="0"/>
              </a:gradFill>
            </a:endParaRPr>
          </a:p>
        </p:txBody>
      </p:sp>
      <p:sp>
        <p:nvSpPr>
          <p:cNvPr id="10" name="TextBox 9"/>
          <p:cNvSpPr txBox="1"/>
          <p:nvPr/>
        </p:nvSpPr>
        <p:spPr>
          <a:xfrm>
            <a:off x="5719650" y="5647554"/>
            <a:ext cx="5810693" cy="627864"/>
          </a:xfrm>
          <a:prstGeom prst="rect">
            <a:avLst/>
          </a:prstGeom>
          <a:noFill/>
        </p:spPr>
        <p:txBody>
          <a:bodyPr wrap="none" lIns="182880" tIns="146304" rIns="182880" bIns="146304" rtlCol="0">
            <a:spAutoFit/>
          </a:bodyPr>
          <a:lstStyle/>
          <a:p>
            <a:pPr algn="ctr">
              <a:lnSpc>
                <a:spcPct val="90000"/>
              </a:lnSpc>
              <a:spcAft>
                <a:spcPts val="600"/>
              </a:spcAft>
            </a:pPr>
            <a:r>
              <a:rPr lang="en-AU" sz="2400" b="1" dirty="0" smtClean="0">
                <a:gradFill>
                  <a:gsLst>
                    <a:gs pos="2917">
                      <a:schemeClr val="tx1"/>
                    </a:gs>
                    <a:gs pos="30000">
                      <a:schemeClr val="tx1"/>
                    </a:gs>
                  </a:gsLst>
                  <a:lin ang="5400000" scaled="0"/>
                </a:gradFill>
              </a:rPr>
              <a:t>URI (GitHub/VSTS/S3/Azure Table Storage)</a:t>
            </a:r>
          </a:p>
        </p:txBody>
      </p:sp>
      <p:cxnSp>
        <p:nvCxnSpPr>
          <p:cNvPr id="11" name="Straight Arrow Connector 10"/>
          <p:cNvCxnSpPr/>
          <p:nvPr/>
        </p:nvCxnSpPr>
        <p:spPr>
          <a:xfrm flipV="1">
            <a:off x="3488924" y="3269286"/>
            <a:ext cx="3453414" cy="1089650"/>
          </a:xfrm>
          <a:prstGeom prst="straightConnector1">
            <a:avLst/>
          </a:prstGeom>
          <a:ln w="44450">
            <a:solidFill>
              <a:schemeClr val="accent1">
                <a:lumMod val="50000"/>
              </a:schemeClr>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3022313" y="4610006"/>
            <a:ext cx="3836802" cy="201691"/>
          </a:xfrm>
          <a:prstGeom prst="straightConnector1">
            <a:avLst/>
          </a:prstGeom>
          <a:ln w="44450">
            <a:solidFill>
              <a:schemeClr val="accent1">
                <a:lumMod val="50000"/>
              </a:schemeClr>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299109" y="2400161"/>
            <a:ext cx="2702471" cy="627864"/>
          </a:xfrm>
          <a:prstGeom prst="rect">
            <a:avLst/>
          </a:prstGeom>
          <a:noFill/>
        </p:spPr>
        <p:txBody>
          <a:bodyPr wrap="none" lIns="182880" tIns="146304" rIns="182880" bIns="146304" rtlCol="0">
            <a:spAutoFit/>
          </a:bodyPr>
          <a:lstStyle/>
          <a:p>
            <a:pPr>
              <a:lnSpc>
                <a:spcPct val="90000"/>
              </a:lnSpc>
              <a:spcAft>
                <a:spcPts val="600"/>
              </a:spcAft>
            </a:pPr>
            <a:r>
              <a:rPr lang="en-AU" sz="2400" b="1" dirty="0" smtClean="0">
                <a:gradFill>
                  <a:gsLst>
                    <a:gs pos="2917">
                      <a:schemeClr val="tx1"/>
                    </a:gs>
                    <a:gs pos="30000">
                      <a:schemeClr val="tx1"/>
                    </a:gs>
                  </a:gsLst>
                  <a:lin ang="5400000" scaled="0"/>
                </a:gradFill>
              </a:rPr>
              <a:t>“parameters”: {}</a:t>
            </a:r>
          </a:p>
        </p:txBody>
      </p:sp>
      <p:sp>
        <p:nvSpPr>
          <p:cNvPr id="14" name="TextBox 13"/>
          <p:cNvSpPr txBox="1"/>
          <p:nvPr/>
        </p:nvSpPr>
        <p:spPr>
          <a:xfrm>
            <a:off x="1312355" y="3060277"/>
            <a:ext cx="2353593" cy="627864"/>
          </a:xfrm>
          <a:prstGeom prst="rect">
            <a:avLst/>
          </a:prstGeom>
          <a:noFill/>
        </p:spPr>
        <p:txBody>
          <a:bodyPr wrap="none" lIns="182880" tIns="146304" rIns="182880" bIns="146304" rtlCol="0">
            <a:spAutoFit/>
          </a:bodyPr>
          <a:lstStyle/>
          <a:p>
            <a:pPr>
              <a:lnSpc>
                <a:spcPct val="90000"/>
              </a:lnSpc>
              <a:spcAft>
                <a:spcPts val="600"/>
              </a:spcAft>
            </a:pPr>
            <a:r>
              <a:rPr lang="en-AU" sz="2400" b="1" dirty="0" smtClean="0">
                <a:gradFill>
                  <a:gsLst>
                    <a:gs pos="2917">
                      <a:schemeClr val="tx1"/>
                    </a:gs>
                    <a:gs pos="30000">
                      <a:schemeClr val="tx1"/>
                    </a:gs>
                  </a:gsLst>
                  <a:lin ang="5400000" scaled="0"/>
                </a:gradFill>
              </a:rPr>
              <a:t>“variables”: {}</a:t>
            </a:r>
          </a:p>
        </p:txBody>
      </p:sp>
      <p:sp>
        <p:nvSpPr>
          <p:cNvPr id="15" name="TextBox 14"/>
          <p:cNvSpPr txBox="1"/>
          <p:nvPr/>
        </p:nvSpPr>
        <p:spPr>
          <a:xfrm>
            <a:off x="1231179" y="3666143"/>
            <a:ext cx="2320956" cy="1855893"/>
          </a:xfrm>
          <a:prstGeom prst="rect">
            <a:avLst/>
          </a:prstGeom>
          <a:noFill/>
        </p:spPr>
        <p:txBody>
          <a:bodyPr wrap="none" lIns="182880" tIns="146304" rIns="182880" bIns="146304" rtlCol="0">
            <a:spAutoFit/>
          </a:bodyPr>
          <a:lstStyle/>
          <a:p>
            <a:pPr>
              <a:lnSpc>
                <a:spcPct val="90000"/>
              </a:lnSpc>
              <a:spcAft>
                <a:spcPts val="600"/>
              </a:spcAft>
            </a:pPr>
            <a:r>
              <a:rPr lang="en-AU" sz="2400" b="1" dirty="0" smtClean="0">
                <a:gradFill>
                  <a:gsLst>
                    <a:gs pos="2917">
                      <a:schemeClr val="tx1"/>
                    </a:gs>
                    <a:gs pos="30000">
                      <a:schemeClr val="tx1"/>
                    </a:gs>
                  </a:gsLst>
                  <a:lin ang="5400000" scaled="0"/>
                </a:gradFill>
              </a:rPr>
              <a:t>“resources”: [</a:t>
            </a:r>
          </a:p>
          <a:p>
            <a:pPr>
              <a:lnSpc>
                <a:spcPct val="90000"/>
              </a:lnSpc>
              <a:spcAft>
                <a:spcPts val="600"/>
              </a:spcAft>
            </a:pPr>
            <a:r>
              <a:rPr lang="en-AU" sz="2400" b="1" dirty="0">
                <a:gradFill>
                  <a:gsLst>
                    <a:gs pos="2917">
                      <a:schemeClr val="tx1"/>
                    </a:gs>
                    <a:gs pos="30000">
                      <a:schemeClr val="tx1"/>
                    </a:gs>
                  </a:gsLst>
                  <a:lin ang="5400000" scaled="0"/>
                </a:gradFill>
              </a:rPr>
              <a:t> </a:t>
            </a:r>
            <a:r>
              <a:rPr lang="en-AU" sz="2400" b="1" dirty="0" smtClean="0">
                <a:gradFill>
                  <a:gsLst>
                    <a:gs pos="2917">
                      <a:schemeClr val="tx1"/>
                    </a:gs>
                    <a:gs pos="30000">
                      <a:schemeClr val="tx1"/>
                    </a:gs>
                  </a:gsLst>
                  <a:lin ang="5400000" scaled="0"/>
                </a:gradFill>
              </a:rPr>
              <a:t>  “storage”{},</a:t>
            </a:r>
          </a:p>
          <a:p>
            <a:pPr>
              <a:lnSpc>
                <a:spcPct val="90000"/>
              </a:lnSpc>
              <a:spcAft>
                <a:spcPts val="600"/>
              </a:spcAft>
            </a:pPr>
            <a:r>
              <a:rPr lang="en-AU" sz="2400" b="1" dirty="0">
                <a:gradFill>
                  <a:gsLst>
                    <a:gs pos="2917">
                      <a:schemeClr val="tx1"/>
                    </a:gs>
                    <a:gs pos="30000">
                      <a:schemeClr val="tx1"/>
                    </a:gs>
                  </a:gsLst>
                  <a:lin ang="5400000" scaled="0"/>
                </a:gradFill>
              </a:rPr>
              <a:t> </a:t>
            </a:r>
            <a:r>
              <a:rPr lang="en-AU" sz="2400" b="1" dirty="0" smtClean="0">
                <a:gradFill>
                  <a:gsLst>
                    <a:gs pos="2917">
                      <a:schemeClr val="tx1"/>
                    </a:gs>
                    <a:gs pos="30000">
                      <a:schemeClr val="tx1"/>
                    </a:gs>
                  </a:gsLst>
                  <a:lin ang="5400000" scaled="0"/>
                </a:gradFill>
              </a:rPr>
              <a:t>  “</a:t>
            </a:r>
            <a:r>
              <a:rPr lang="en-AU" sz="2400" b="1" dirty="0" err="1" smtClean="0">
                <a:gradFill>
                  <a:gsLst>
                    <a:gs pos="2917">
                      <a:schemeClr val="tx1"/>
                    </a:gs>
                    <a:gs pos="30000">
                      <a:schemeClr val="tx1"/>
                    </a:gs>
                  </a:gsLst>
                  <a:lin ang="5400000" scaled="0"/>
                </a:gradFill>
              </a:rPr>
              <a:t>vNet</a:t>
            </a:r>
            <a:r>
              <a:rPr lang="en-AU" sz="2400" b="1" dirty="0" smtClean="0">
                <a:gradFill>
                  <a:gsLst>
                    <a:gs pos="2917">
                      <a:schemeClr val="tx1"/>
                    </a:gs>
                    <a:gs pos="30000">
                      <a:schemeClr val="tx1"/>
                    </a:gs>
                  </a:gsLst>
                  <a:lin ang="5400000" scaled="0"/>
                </a:gradFill>
              </a:rPr>
              <a:t>”{}</a:t>
            </a:r>
            <a:endParaRPr lang="en-AU" sz="2400" b="1" dirty="0">
              <a:gradFill>
                <a:gsLst>
                  <a:gs pos="2917">
                    <a:schemeClr val="tx1"/>
                  </a:gs>
                  <a:gs pos="30000">
                    <a:schemeClr val="tx1"/>
                  </a:gs>
                </a:gsLst>
                <a:lin ang="5400000" scaled="0"/>
              </a:gradFill>
            </a:endParaRPr>
          </a:p>
          <a:p>
            <a:pPr>
              <a:lnSpc>
                <a:spcPct val="90000"/>
              </a:lnSpc>
              <a:spcAft>
                <a:spcPts val="600"/>
              </a:spcAft>
            </a:pPr>
            <a:r>
              <a:rPr lang="en-AU" sz="2400" b="1" dirty="0" smtClean="0">
                <a:gradFill>
                  <a:gsLst>
                    <a:gs pos="2917">
                      <a:schemeClr val="tx1"/>
                    </a:gs>
                    <a:gs pos="30000">
                      <a:schemeClr val="tx1"/>
                    </a:gs>
                  </a:gsLst>
                  <a:lin ang="5400000" scaled="0"/>
                </a:gradFill>
              </a:rPr>
              <a:t>]</a:t>
            </a:r>
          </a:p>
        </p:txBody>
      </p:sp>
      <p:sp>
        <p:nvSpPr>
          <p:cNvPr id="16" name="Rounded Rectangle 15"/>
          <p:cNvSpPr/>
          <p:nvPr/>
        </p:nvSpPr>
        <p:spPr bwMode="auto">
          <a:xfrm>
            <a:off x="7112491" y="1832423"/>
            <a:ext cx="3425301" cy="1149490"/>
          </a:xfrm>
          <a:prstGeom prst="roundRect">
            <a:avLst/>
          </a:prstGeom>
          <a:noFill/>
          <a:ln w="57150">
            <a:solidFill>
              <a:schemeClr val="accent5">
                <a:lumMod val="50000"/>
              </a:schemeClr>
            </a:solidFill>
            <a:prstDash val="sysDot"/>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398" fontAlgn="base">
              <a:spcBef>
                <a:spcPct val="0"/>
              </a:spcBef>
              <a:spcAft>
                <a:spcPct val="0"/>
              </a:spcAft>
            </a:pPr>
            <a:endParaRPr lang="en-AU" sz="2000" dirty="0">
              <a:gradFill>
                <a:gsLst>
                  <a:gs pos="16814">
                    <a:srgbClr val="FFFFFF"/>
                  </a:gs>
                  <a:gs pos="46000">
                    <a:srgbClr val="FFFFFF"/>
                  </a:gs>
                </a:gsLst>
                <a:lin ang="5400000" scaled="0"/>
              </a:gradFill>
            </a:endParaRPr>
          </a:p>
        </p:txBody>
      </p:sp>
      <p:sp>
        <p:nvSpPr>
          <p:cNvPr id="18" name="TextBox 17"/>
          <p:cNvSpPr txBox="1"/>
          <p:nvPr/>
        </p:nvSpPr>
        <p:spPr>
          <a:xfrm>
            <a:off x="7656772" y="2096918"/>
            <a:ext cx="2290179" cy="627864"/>
          </a:xfrm>
          <a:prstGeom prst="rect">
            <a:avLst/>
          </a:prstGeom>
          <a:noFill/>
        </p:spPr>
        <p:txBody>
          <a:bodyPr wrap="none" lIns="182880" tIns="146304" rIns="182880" bIns="146304" rtlCol="0">
            <a:spAutoFit/>
          </a:bodyPr>
          <a:lstStyle/>
          <a:p>
            <a:pPr algn="ctr">
              <a:lnSpc>
                <a:spcPct val="90000"/>
              </a:lnSpc>
              <a:spcAft>
                <a:spcPts val="600"/>
              </a:spcAft>
            </a:pPr>
            <a:r>
              <a:rPr lang="en-US" sz="2400" b="1" dirty="0" err="1" smtClean="0">
                <a:gradFill>
                  <a:gsLst>
                    <a:gs pos="2917">
                      <a:schemeClr val="tx1"/>
                    </a:gs>
                    <a:gs pos="30000">
                      <a:schemeClr val="tx1"/>
                    </a:gs>
                  </a:gsLst>
                  <a:lin ang="5400000" scaled="0"/>
                </a:gradFill>
              </a:rPr>
              <a:t>paramters.json</a:t>
            </a:r>
            <a:endParaRPr lang="en-AU" sz="2400" b="1" dirty="0" smtClean="0">
              <a:gradFill>
                <a:gsLst>
                  <a:gs pos="2917">
                    <a:schemeClr val="tx1"/>
                  </a:gs>
                  <a:gs pos="30000">
                    <a:schemeClr val="tx1"/>
                  </a:gs>
                </a:gsLst>
                <a:lin ang="5400000" scaled="0"/>
              </a:gradFill>
            </a:endParaRPr>
          </a:p>
        </p:txBody>
      </p:sp>
      <p:cxnSp>
        <p:nvCxnSpPr>
          <p:cNvPr id="20" name="Straight Arrow Connector 19"/>
          <p:cNvCxnSpPr/>
          <p:nvPr/>
        </p:nvCxnSpPr>
        <p:spPr>
          <a:xfrm flipH="1">
            <a:off x="3805511" y="2419813"/>
            <a:ext cx="3136827" cy="377852"/>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484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518159" y="274638"/>
            <a:ext cx="10936637" cy="1143000"/>
          </a:xfrm>
        </p:spPr>
        <p:txBody>
          <a:bodyPr>
            <a:normAutofit/>
          </a:bodyPr>
          <a:lstStyle/>
          <a:p>
            <a:r>
              <a:rPr lang="en-US" dirty="0" smtClean="0"/>
              <a:t>Demo</a:t>
            </a:r>
            <a:endParaRPr lang="en-US" dirty="0"/>
          </a:p>
        </p:txBody>
      </p:sp>
    </p:spTree>
    <p:extLst>
      <p:ext uri="{BB962C8B-B14F-4D97-AF65-F5344CB8AC3E}">
        <p14:creationId xmlns:p14="http://schemas.microsoft.com/office/powerpoint/2010/main" val="3612111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Return on investment of the recruiting process presentation">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extLst>
    <a:ext uri="{05A4C25C-085E-4340-85A3-A5531E510DB2}">
      <thm15:themeFamily xmlns:thm15="http://schemas.microsoft.com/office/thememl/2012/main" name="Return on investment of the recruiting process presentation" id="{D12A29A8-7F1C-4FA6-AA15-4EA8221E45B5}" vid="{E876C2F9-FA89-45B4-A16A-1449D5D52281}"/>
    </a:ext>
  </a:extLst>
</a:theme>
</file>

<file path=ppt/theme/theme2.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756AA02-1025-42B3-947D-D7D298381D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Recruiting process return on investment presentation</Template>
  <TotalTime>0</TotalTime>
  <Words>717</Words>
  <Application>Microsoft Office PowerPoint</Application>
  <PresentationFormat>Widescreen</PresentationFormat>
  <Paragraphs>164</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 2</vt:lpstr>
      <vt:lpstr>Return on investment of the recruiting process presentation</vt:lpstr>
      <vt:lpstr>PowerPoint Presentation</vt:lpstr>
      <vt:lpstr>Who Am I </vt:lpstr>
      <vt:lpstr>Azure v1  vs. v2</vt:lpstr>
      <vt:lpstr>ARM (Azure Resource Manager) Templates</vt:lpstr>
      <vt:lpstr>ARM Templates</vt:lpstr>
      <vt:lpstr>PowerPoint Presentation</vt:lpstr>
      <vt:lpstr>Core ARM Template Structure</vt:lpstr>
      <vt:lpstr>Linked Templates / Parameters</vt:lpstr>
      <vt:lpstr>Demo</vt:lpstr>
      <vt:lpstr>Deployment – Azure PowerShell</vt:lpstr>
      <vt:lpstr>Demo</vt:lpstr>
      <vt:lpstr>Deployment – Azure xPlat CLI</vt:lpstr>
      <vt:lpstr>ARMViz (Azure Resource Visualiser)</vt:lpstr>
      <vt:lpstr>Tools of the trade</vt:lpstr>
      <vt:lpstr>Contact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2016-02-14T23:49:36Z</dcterms:created>
  <dcterms:modified xsi:type="dcterms:W3CDTF">2016-03-09T00:29:57Z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TC034605479991</vt:lpwstr>
  </property>
</Properties>
</file>